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ms-office.legacyDiagramTex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89" r:id="rId4"/>
    <p:sldId id="286" r:id="rId5"/>
    <p:sldId id="285" r:id="rId6"/>
    <p:sldId id="287" r:id="rId7"/>
    <p:sldId id="290" r:id="rId8"/>
    <p:sldId id="283" r:id="rId9"/>
    <p:sldId id="281" r:id="rId10"/>
    <p:sldId id="262" r:id="rId11"/>
    <p:sldId id="260" r:id="rId12"/>
    <p:sldId id="263" r:id="rId13"/>
    <p:sldId id="264" r:id="rId14"/>
    <p:sldId id="265" r:id="rId15"/>
    <p:sldId id="291" r:id="rId16"/>
    <p:sldId id="266" r:id="rId17"/>
    <p:sldId id="270" r:id="rId18"/>
    <p:sldId id="271" r:id="rId19"/>
    <p:sldId id="275" r:id="rId20"/>
    <p:sldId id="279" r:id="rId21"/>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31" autoAdjust="0"/>
    <p:restoredTop sz="94660"/>
  </p:normalViewPr>
  <p:slideViewPr>
    <p:cSldViewPr>
      <p:cViewPr varScale="1">
        <p:scale>
          <a:sx n="69" d="100"/>
          <a:sy n="69" d="100"/>
        </p:scale>
        <p:origin x="-1242" y="-108"/>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610"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06/relationships/legacyDocTextInfo" Target="legacyDocTextInfo.bin"/><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ro-RO"/>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0286835F-659F-4C79-9D78-5B6F0D4A1A13}" type="datetimeFigureOut">
              <a:rPr lang="ro-RO"/>
              <a:pPr>
                <a:defRPr/>
              </a:pPr>
              <a:t>01.09.2013</a:t>
            </a:fld>
            <a:endParaRPr lang="ro-RO"/>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ro-RO"/>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A65CD9D4-336F-4C6C-9618-9DAA926E6298}" type="slidenum">
              <a:rPr lang="ro-RO"/>
              <a:pPr>
                <a:defRPr/>
              </a:pPr>
              <a:t>‹#›</a:t>
            </a:fld>
            <a:endParaRPr lang="ro-R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ro-R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CA8DC334-CCCF-449E-991C-08C897EA224B}" type="datetimeFigureOut">
              <a:rPr lang="ro-RO"/>
              <a:pPr>
                <a:defRPr/>
              </a:pPr>
              <a:t>01.09.2013</a:t>
            </a:fld>
            <a:endParaRPr lang="ro-R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o-RO"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ro-RO"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ro-R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5BE4DEC0-2668-4E4D-9602-32C9FF830934}" type="slidenum">
              <a:rPr lang="ro-RO"/>
              <a:pPr>
                <a:defRPr/>
              </a:pPr>
              <a:t>‹#›</a:t>
            </a:fld>
            <a:endParaRPr lang="ro-RO"/>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Latn-C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sr-Latn-C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8E08318F-361A-4811-9663-8D3B1A73309E}" type="slidenum">
              <a:rPr lang="es-ES"/>
              <a:pPr>
                <a:defRPr/>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AF5483CA-DA51-43CD-A25F-086F11439DAA}" type="slidenum">
              <a:rPr lang="es-ES"/>
              <a:pPr>
                <a:def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Latn-C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26A12804-B88C-4F3A-83DE-B2200253FCD5}" type="slidenum">
              <a:rPr lang="es-ES"/>
              <a:pPr>
                <a:defRPr/>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E1955AD7-CC20-47A6-BE04-5BED692819A0}" type="slidenum">
              <a:rPr lang="es-ES"/>
              <a:pPr>
                <a:defRPr/>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C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8E984274-6D95-4DCA-9697-B029B9F242AC}" type="slidenum">
              <a:rPr lang="es-ES"/>
              <a:pPr>
                <a:defRPr/>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D11DAF04-4A6E-40E8-9A3E-FDB535ED1801}" type="slidenum">
              <a:rPr lang="es-ES"/>
              <a:pPr>
                <a:defRPr/>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Latn-C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3F5A789E-1A23-453F-8039-026C95922756}" type="slidenum">
              <a:rPr lang="es-ES"/>
              <a:pPr>
                <a:defRPr/>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C61EFAF0-5BD2-4DDE-BFA0-1143DCB0A67E}" type="slidenum">
              <a:rPr lang="es-ES"/>
              <a:pPr>
                <a:defRPr/>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A7DCC9DE-B73E-4685-94C8-08F7F05E2EF9}" type="slidenum">
              <a:rPr lang="es-ES"/>
              <a:pPr>
                <a:defRPr/>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C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B00C8E4C-1FA9-4B22-93AB-022E1458C97E}" type="slidenum">
              <a:rPr lang="es-ES"/>
              <a:pPr>
                <a:defRPr/>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C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r-Latn-C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AB481AC0-A3DB-4372-9B21-3CA1E1FF4287}" type="slidenum">
              <a:rPr lang="es-ES"/>
              <a:pPr>
                <a:defRPr/>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F296281-24ED-43C4-969E-39250C645E2F}" type="slidenum">
              <a:rPr lang="es-ES"/>
              <a:pPr>
                <a:defRPr/>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143250" y="2000250"/>
            <a:ext cx="5314950" cy="3143250"/>
          </a:xfrm>
        </p:spPr>
        <p:txBody>
          <a:bodyPr/>
          <a:lstStyle/>
          <a:p>
            <a:pPr eaLnBrk="1" hangingPunct="1"/>
            <a:r>
              <a:rPr lang="es-UY" smtClean="0">
                <a:solidFill>
                  <a:schemeClr val="tx1"/>
                </a:solidFill>
                <a:latin typeface="Comic Sans MS" pitchFamily="66" charset="0"/>
              </a:rPr>
              <a:t/>
            </a:r>
            <a:br>
              <a:rPr lang="es-UY" smtClean="0">
                <a:solidFill>
                  <a:schemeClr val="tx1"/>
                </a:solidFill>
                <a:latin typeface="Comic Sans MS" pitchFamily="66" charset="0"/>
              </a:rPr>
            </a:br>
            <a:r>
              <a:rPr lang="es-UY" smtClean="0">
                <a:solidFill>
                  <a:schemeClr val="tx1"/>
                </a:solidFill>
                <a:latin typeface="Comic Sans MS" pitchFamily="66" charset="0"/>
              </a:rPr>
              <a:t>DIFERENTIREA ACTIVITATII DE PREDARE - INVATARE</a:t>
            </a:r>
            <a:endParaRPr lang="es-ES" smtClean="0">
              <a:solidFill>
                <a:schemeClr val="tx1"/>
              </a:solidFill>
              <a:latin typeface="Comic Sans MS" pitchFamily="66" charset="0"/>
            </a:endParaRPr>
          </a:p>
        </p:txBody>
      </p:sp>
      <p:sp>
        <p:nvSpPr>
          <p:cNvPr id="3075" name="Rectangle 11"/>
          <p:cNvSpPr>
            <a:spLocks noGrp="1" noChangeArrowheads="1"/>
          </p:cNvSpPr>
          <p:nvPr>
            <p:ph type="subTitle" idx="1"/>
          </p:nvPr>
        </p:nvSpPr>
        <p:spPr>
          <a:xfrm>
            <a:off x="4067175" y="3860800"/>
            <a:ext cx="3992563" cy="1752600"/>
          </a:xfrm>
        </p:spPr>
        <p:txBody>
          <a:bodyPr/>
          <a:lstStyle/>
          <a:p>
            <a:pPr eaLnBrk="1" hangingPunct="1"/>
            <a:endParaRPr lang="es-UY" smtClean="0">
              <a:latin typeface="Comic Sans MS" pitchFamily="66" charset="0"/>
            </a:endParaRPr>
          </a:p>
          <a:p>
            <a:pPr eaLnBrk="1" hangingPunct="1"/>
            <a:endParaRPr lang="es-UY" smtClean="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latin typeface="Comic Sans MS" pitchFamily="66" charset="0"/>
              </a:rPr>
              <a:t>Stabilirea obiectivelor</a:t>
            </a:r>
            <a:endParaRPr lang="sr-Latn-CS" smtClean="0">
              <a:latin typeface="Comic Sans MS" pitchFamily="66" charset="0"/>
            </a:endParaRPr>
          </a:p>
        </p:txBody>
      </p:sp>
      <p:sp>
        <p:nvSpPr>
          <p:cNvPr id="3" name="Content Placeholder 2"/>
          <p:cNvSpPr>
            <a:spLocks noGrp="1"/>
          </p:cNvSpPr>
          <p:nvPr>
            <p:ph idx="1"/>
          </p:nvPr>
        </p:nvSpPr>
        <p:spPr/>
        <p:txBody>
          <a:bodyPr/>
          <a:lstStyle/>
          <a:p>
            <a:r>
              <a:rPr lang="ro-RO" sz="2000" b="1" smtClean="0"/>
              <a:t>În formularea obiectivelor, se pot stabili</a:t>
            </a:r>
            <a:r>
              <a:rPr lang="en-US" sz="2000" b="1" smtClean="0"/>
              <a:t>:</a:t>
            </a:r>
          </a:p>
          <a:p>
            <a:endParaRPr lang="en-US" sz="2000" b="1" smtClean="0"/>
          </a:p>
          <a:p>
            <a:pPr>
              <a:buFontTx/>
              <a:buNone/>
            </a:pPr>
            <a:endParaRPr lang="en-US" sz="2000" b="1" smtClean="0"/>
          </a:p>
          <a:p>
            <a:r>
              <a:rPr lang="ro-RO" sz="2000" b="1" smtClean="0"/>
              <a:t>obiective minimale obligatorii</a:t>
            </a:r>
          </a:p>
          <a:p>
            <a:pPr>
              <a:buFontTx/>
              <a:buNone/>
            </a:pPr>
            <a:r>
              <a:rPr lang="vi-VN" sz="2000" smtClean="0"/>
              <a:t>(ex: elevul să </a:t>
            </a:r>
            <a:r>
              <a:rPr lang="en-US" sz="2000" smtClean="0"/>
              <a:t>identifice 2 timpuri verbale)</a:t>
            </a:r>
          </a:p>
          <a:p>
            <a:pPr>
              <a:buFontTx/>
              <a:buNone/>
            </a:pPr>
            <a:endParaRPr lang="en-US" sz="2000" smtClean="0"/>
          </a:p>
          <a:p>
            <a:r>
              <a:rPr lang="vi-VN" sz="2000" b="1" smtClean="0"/>
              <a:t>obiective de performanţă </a:t>
            </a:r>
            <a:r>
              <a:rPr lang="vi-VN" sz="2000" smtClean="0"/>
              <a:t>pentru o parte dintre elevi</a:t>
            </a:r>
            <a:endParaRPr lang="en-US" sz="2000" smtClean="0"/>
          </a:p>
          <a:p>
            <a:pPr>
              <a:buFontTx/>
              <a:buNone/>
            </a:pPr>
            <a:r>
              <a:rPr lang="vi-VN" sz="2000" smtClean="0"/>
              <a:t> (ex:elevul să</a:t>
            </a:r>
            <a:r>
              <a:rPr lang="en-US" sz="2000" smtClean="0"/>
              <a:t> </a:t>
            </a:r>
            <a:r>
              <a:rPr lang="pt-BR" sz="2000" smtClean="0"/>
              <a:t>foloseasca corect cele 2 timpuri verbale)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20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20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42938" y="357188"/>
            <a:ext cx="8229600" cy="1143000"/>
          </a:xfrm>
        </p:spPr>
        <p:txBody>
          <a:bodyPr/>
          <a:lstStyle/>
          <a:p>
            <a:pPr eaLnBrk="1" hangingPunct="1"/>
            <a:r>
              <a:rPr lang="vi-VN" smtClean="0">
                <a:solidFill>
                  <a:schemeClr val="tx1"/>
                </a:solidFill>
              </a:rPr>
              <a:t>Conţinutul învăţării</a:t>
            </a:r>
            <a:endParaRPr lang="es-ES" smtClean="0">
              <a:solidFill>
                <a:schemeClr val="tx1"/>
              </a:solidFill>
              <a:latin typeface="Comic Sans MS" pitchFamily="66" charset="0"/>
            </a:endParaRPr>
          </a:p>
        </p:txBody>
      </p:sp>
      <p:sp>
        <p:nvSpPr>
          <p:cNvPr id="26627" name="Rectangle 3"/>
          <p:cNvSpPr>
            <a:spLocks noGrp="1" noChangeArrowheads="1"/>
          </p:cNvSpPr>
          <p:nvPr>
            <p:ph type="body" idx="1"/>
          </p:nvPr>
        </p:nvSpPr>
        <p:spPr>
          <a:xfrm>
            <a:off x="179388" y="1600200"/>
            <a:ext cx="8785225" cy="5068888"/>
          </a:xfrm>
        </p:spPr>
        <p:txBody>
          <a:bodyPr/>
          <a:lstStyle/>
          <a:p>
            <a:r>
              <a:rPr lang="vi-VN" b="1" smtClean="0"/>
              <a:t>Conţinutul învăţării poate fi şi el diferenţiat; </a:t>
            </a:r>
            <a:endParaRPr lang="en-US" b="1" smtClean="0"/>
          </a:p>
          <a:p>
            <a:r>
              <a:rPr lang="vi-VN" smtClean="0"/>
              <a:t>se poate adapta la nivelul unor</a:t>
            </a:r>
            <a:r>
              <a:rPr lang="en-US" smtClean="0"/>
              <a:t> </a:t>
            </a:r>
            <a:r>
              <a:rPr lang="vi-VN" smtClean="0"/>
              <a:t>grupuri de elevi, conform posibilităţilor şi nivelului lor intelectual. </a:t>
            </a:r>
            <a:endParaRPr lang="en-US" smtClean="0"/>
          </a:p>
          <a:p>
            <a:r>
              <a:rPr lang="vi-VN" smtClean="0"/>
              <a:t>Unele teme se pot</a:t>
            </a:r>
            <a:r>
              <a:rPr lang="en-US" smtClean="0"/>
              <a:t> </a:t>
            </a:r>
            <a:r>
              <a:rPr lang="ro-RO" smtClean="0"/>
              <a:t>simplifica şi restrânge, altele pot fi extinse,astfel încât conţinutul programei de</a:t>
            </a:r>
            <a:r>
              <a:rPr lang="en-US" smtClean="0"/>
              <a:t> </a:t>
            </a:r>
            <a:r>
              <a:rPr lang="vi-VN" smtClean="0"/>
              <a:t>învăţământ să fie prezentat nuanţat, adecvat caracteristicilor individuale ale elevilor.</a:t>
            </a:r>
          </a:p>
          <a:p>
            <a:pPr eaLnBrk="1" hangingPunct="1"/>
            <a:endParaRPr lang="es-ES"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2000" fill="hold"/>
                                        <p:tgtEl>
                                          <p:spTgt spid="26627">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2000" fill="hold"/>
                                        <p:tgtEl>
                                          <p:spTgt spid="26627">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2000" fill="hold"/>
                                        <p:tgtEl>
                                          <p:spTgt spid="26627">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266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z="2000" smtClean="0">
                <a:solidFill>
                  <a:schemeClr val="tx1"/>
                </a:solidFill>
                <a:latin typeface="Comic Sans MS" pitchFamily="66" charset="0"/>
              </a:rPr>
              <a:t>M</a:t>
            </a:r>
            <a:r>
              <a:rPr lang="ro-RO" sz="2000" smtClean="0">
                <a:solidFill>
                  <a:schemeClr val="tx1"/>
                </a:solidFill>
                <a:latin typeface="Comic Sans MS" pitchFamily="66" charset="0"/>
              </a:rPr>
              <a:t>etodele şi mijloacele</a:t>
            </a:r>
            <a:br>
              <a:rPr lang="ro-RO" sz="2000" smtClean="0">
                <a:solidFill>
                  <a:schemeClr val="tx1"/>
                </a:solidFill>
                <a:latin typeface="Comic Sans MS" pitchFamily="66" charset="0"/>
              </a:rPr>
            </a:br>
            <a:r>
              <a:rPr lang="vi-VN" sz="2000" smtClean="0">
                <a:solidFill>
                  <a:schemeClr val="tx1"/>
                </a:solidFill>
              </a:rPr>
              <a:t>didactice</a:t>
            </a:r>
            <a:endParaRPr lang="sr-Latn-CS" sz="2000" smtClean="0">
              <a:latin typeface="Comic Sans MS" pitchFamily="66" charset="0"/>
            </a:endParaRPr>
          </a:p>
        </p:txBody>
      </p:sp>
      <p:sp>
        <p:nvSpPr>
          <p:cNvPr id="3" name="Content Placeholder 2"/>
          <p:cNvSpPr>
            <a:spLocks noGrp="1"/>
          </p:cNvSpPr>
          <p:nvPr>
            <p:ph idx="1"/>
          </p:nvPr>
        </p:nvSpPr>
        <p:spPr>
          <a:xfrm>
            <a:off x="500063" y="1571625"/>
            <a:ext cx="8229600" cy="4525963"/>
          </a:xfrm>
        </p:spPr>
        <p:txBody>
          <a:bodyPr/>
          <a:lstStyle/>
          <a:p>
            <a:r>
              <a:rPr lang="ro-RO" sz="2000" smtClean="0"/>
              <a:t>Diferenţierea se poate face şi în ceea ce priveşte </a:t>
            </a:r>
            <a:r>
              <a:rPr lang="ro-RO" sz="2000" b="1" smtClean="0"/>
              <a:t>metodele şi mijloacele</a:t>
            </a:r>
            <a:r>
              <a:rPr lang="en-US" sz="2000" b="1" smtClean="0"/>
              <a:t> d</a:t>
            </a:r>
            <a:r>
              <a:rPr lang="vi-VN" sz="2000" b="1" smtClean="0"/>
              <a:t>idactice</a:t>
            </a:r>
            <a:r>
              <a:rPr lang="en-US" sz="2000" b="1" smtClean="0"/>
              <a:t> </a:t>
            </a:r>
            <a:r>
              <a:rPr lang="vi-VN" sz="2000" b="1" smtClean="0"/>
              <a:t>folosite în procesul de predare-învăţare. </a:t>
            </a:r>
            <a:endParaRPr lang="en-US" sz="2000" b="1" smtClean="0"/>
          </a:p>
          <a:p>
            <a:pPr>
              <a:buFontTx/>
              <a:buNone/>
            </a:pPr>
            <a:endParaRPr lang="en-US" sz="2000" b="1" smtClean="0"/>
          </a:p>
          <a:p>
            <a:r>
              <a:rPr lang="vi-VN" sz="2000" b="1" i="1" smtClean="0"/>
              <a:t>Cunoaşterea vârstei , nivelului</a:t>
            </a:r>
            <a:r>
              <a:rPr lang="en-US" sz="2000" b="1" i="1" smtClean="0"/>
              <a:t> </a:t>
            </a:r>
            <a:r>
              <a:rPr lang="vi-VN" sz="2000" b="1" i="1" smtClean="0"/>
              <a:t>intelectual , a gradului de interes, a ritmului, aptitudinilor şi a capacităţilor individuale</a:t>
            </a:r>
            <a:r>
              <a:rPr lang="vi-VN" sz="2000" smtClean="0"/>
              <a:t> ale</a:t>
            </a:r>
            <a:r>
              <a:rPr lang="en-US" sz="2000" smtClean="0"/>
              <a:t> </a:t>
            </a:r>
            <a:r>
              <a:rPr lang="ro-RO" sz="2000" smtClean="0"/>
              <a:t>elevilor permite alegerea metodelor celor mai eficiente şi folosirea mijloacelor didactice</a:t>
            </a:r>
            <a:r>
              <a:rPr lang="en-US" sz="2000" smtClean="0"/>
              <a:t> </a:t>
            </a:r>
            <a:r>
              <a:rPr lang="it-IT" sz="2000" smtClean="0"/>
              <a:t>celor mai adecvate într-o situaţie dată.</a:t>
            </a:r>
          </a:p>
          <a:p>
            <a:pPr>
              <a:buFontTx/>
              <a:buNone/>
            </a:pPr>
            <a:endParaRPr lang="it-IT" sz="2000" smtClean="0"/>
          </a:p>
          <a:p>
            <a:r>
              <a:rPr lang="it-IT" sz="2000" smtClean="0"/>
              <a:t> La clasele mai mici sunt utile metodele bazate pe reprezentările concrete ale obiectelor şi fenomenelor, iar la clasele mai mari se pot </a:t>
            </a:r>
            <a:r>
              <a:rPr lang="ro-RO" sz="2000" smtClean="0"/>
              <a:t>folosi metode bazate pe un grad înalt de abstractizare şi generalizare.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amond(in)">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pt-BR" b="1" smtClean="0">
                <a:solidFill>
                  <a:schemeClr val="tx1"/>
                </a:solidFill>
              </a:rPr>
              <a:t>Formele de organizare a</a:t>
            </a:r>
            <a:r>
              <a:rPr lang="pt-BR" sz="6000" b="1" smtClean="0">
                <a:solidFill>
                  <a:schemeClr val="tx1"/>
                </a:solidFill>
              </a:rPr>
              <a:t/>
            </a:r>
            <a:br>
              <a:rPr lang="pt-BR" sz="6000" b="1" smtClean="0">
                <a:solidFill>
                  <a:schemeClr val="tx1"/>
                </a:solidFill>
              </a:rPr>
            </a:br>
            <a:r>
              <a:rPr lang="vi-VN" b="1" smtClean="0">
                <a:solidFill>
                  <a:schemeClr val="tx1"/>
                </a:solidFill>
              </a:rPr>
              <a:t>activităţii</a:t>
            </a:r>
            <a:endParaRPr lang="sr-Latn-CS" smtClean="0">
              <a:latin typeface="Comic Sans MS" pitchFamily="66" charset="0"/>
            </a:endParaRPr>
          </a:p>
        </p:txBody>
      </p:sp>
      <p:sp>
        <p:nvSpPr>
          <p:cNvPr id="15363" name="Content Placeholder 2"/>
          <p:cNvSpPr>
            <a:spLocks noGrp="1"/>
          </p:cNvSpPr>
          <p:nvPr>
            <p:ph idx="1"/>
          </p:nvPr>
        </p:nvSpPr>
        <p:spPr/>
        <p:txBody>
          <a:bodyPr/>
          <a:lstStyle/>
          <a:p>
            <a:r>
              <a:rPr lang="pt-BR" sz="2000" smtClean="0"/>
              <a:t>Diferenţierea învăţării este esenţială în alegerea formelor de organizare a </a:t>
            </a:r>
            <a:r>
              <a:rPr lang="vi-VN" sz="2000" smtClean="0"/>
              <a:t>activităţii.</a:t>
            </a:r>
            <a:r>
              <a:rPr lang="en-US" sz="2000" smtClean="0"/>
              <a:t> </a:t>
            </a:r>
          </a:p>
          <a:p>
            <a:r>
              <a:rPr lang="vi-VN" sz="2000" smtClean="0"/>
              <a:t>Se pot îmbina într-o manieră optimă munca frontală, pe grupe mici sau</a:t>
            </a:r>
            <a:r>
              <a:rPr lang="en-US" sz="2000" smtClean="0"/>
              <a:t> </a:t>
            </a:r>
            <a:r>
              <a:rPr lang="vi-VN" sz="2000" smtClean="0"/>
              <a:t>individuală.</a:t>
            </a:r>
            <a:endParaRPr lang="en-US" sz="2000" smtClean="0"/>
          </a:p>
          <a:p>
            <a:r>
              <a:rPr lang="vi-VN" sz="2000" smtClean="0"/>
              <a:t>În organizarea activităţii diferenţiate pe microgrupuri se va ţine seamă de</a:t>
            </a:r>
            <a:r>
              <a:rPr lang="en-US" sz="2000" smtClean="0"/>
              <a:t> </a:t>
            </a:r>
            <a:r>
              <a:rPr lang="it-IT" sz="2000" smtClean="0"/>
              <a:t>mai multe variabile. </a:t>
            </a:r>
          </a:p>
          <a:p>
            <a:r>
              <a:rPr lang="it-IT" sz="2000" smtClean="0"/>
              <a:t>În cadrul colectivului clasei care constituie un grup relativ constant,</a:t>
            </a:r>
          </a:p>
          <a:p>
            <a:r>
              <a:rPr lang="it-IT" sz="2000" smtClean="0"/>
              <a:t>pentru îndeplinirea anumitor sarcini pot fi create echipe temporare mai mici (pentru </a:t>
            </a:r>
            <a:r>
              <a:rPr lang="vi-VN" sz="2000" smtClean="0"/>
              <a:t>rezolvarea unor probleme, pentru efectuarea unor lucrări practice, pentru</a:t>
            </a:r>
            <a:r>
              <a:rPr lang="en-US" sz="2000" smtClean="0"/>
              <a:t> </a:t>
            </a:r>
            <a:r>
              <a:rPr lang="vi-VN" sz="2000" smtClean="0"/>
              <a:t>confecţionarea de aparate sau materiale didactice). </a:t>
            </a:r>
            <a:endParaRPr lang="en-US" sz="2000" smtClean="0"/>
          </a:p>
          <a:p>
            <a:r>
              <a:rPr lang="vi-VN" sz="2000" smtClean="0"/>
              <a:t>Profesorul trebuie să identifice</a:t>
            </a:r>
            <a:r>
              <a:rPr lang="en-US" sz="2000" smtClean="0"/>
              <a:t> </a:t>
            </a:r>
            <a:r>
              <a:rPr lang="vi-VN" sz="2000" smtClean="0"/>
              <a:t>grupurile de elevi cu acelaşi nivel şi să lucreze diferenţiat cu ele.</a:t>
            </a:r>
            <a:endParaRPr lang="sr-Latn-CS" sz="2000" smtClean="0">
              <a:latin typeface="Comic Sans MS" pitchFamily="66"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vi-VN" b="1" smtClean="0">
                <a:solidFill>
                  <a:schemeClr val="tx1"/>
                </a:solidFill>
              </a:rPr>
              <a:t>procesul didactic</a:t>
            </a:r>
            <a:endParaRPr lang="sr-Latn-CS" smtClean="0">
              <a:latin typeface="Comic Sans MS" pitchFamily="66" charset="0"/>
            </a:endParaRPr>
          </a:p>
        </p:txBody>
      </p:sp>
      <p:sp>
        <p:nvSpPr>
          <p:cNvPr id="3" name="Content Placeholder 2"/>
          <p:cNvSpPr>
            <a:spLocks noGrp="1"/>
          </p:cNvSpPr>
          <p:nvPr>
            <p:ph idx="1"/>
          </p:nvPr>
        </p:nvSpPr>
        <p:spPr/>
        <p:txBody>
          <a:bodyPr/>
          <a:lstStyle/>
          <a:p>
            <a:r>
              <a:rPr lang="vi-VN" sz="1800" smtClean="0"/>
              <a:t>O diferenţiere mai</a:t>
            </a:r>
            <a:r>
              <a:rPr lang="en-US" sz="1800" smtClean="0"/>
              <a:t> </a:t>
            </a:r>
            <a:r>
              <a:rPr lang="vi-VN" sz="1800" smtClean="0"/>
              <a:t>nuanţată o reprezintă </a:t>
            </a:r>
            <a:r>
              <a:rPr lang="vi-VN" sz="1800" b="1" smtClean="0"/>
              <a:t>individualizarea procesului didactic.</a:t>
            </a:r>
            <a:endParaRPr lang="en-US" sz="1800" b="1" smtClean="0"/>
          </a:p>
          <a:p>
            <a:pPr>
              <a:buFontTx/>
              <a:buNone/>
            </a:pPr>
            <a:endParaRPr lang="en-US" sz="1800" b="1" smtClean="0"/>
          </a:p>
          <a:p>
            <a:r>
              <a:rPr lang="vi-VN" sz="1800" b="1" smtClean="0"/>
              <a:t> </a:t>
            </a:r>
            <a:r>
              <a:rPr lang="vi-VN" sz="1800" smtClean="0"/>
              <a:t>Pe fondul muncii frontale,</a:t>
            </a:r>
            <a:r>
              <a:rPr lang="en-US" sz="1800" smtClean="0"/>
              <a:t> </a:t>
            </a:r>
            <a:r>
              <a:rPr lang="vi-VN" sz="1800" smtClean="0"/>
              <a:t>profesorul desfăşoară o muncă specială cu unii elevi, adresează solicitări diferite</a:t>
            </a:r>
            <a:r>
              <a:rPr lang="en-US" sz="1800" smtClean="0"/>
              <a:t> </a:t>
            </a:r>
            <a:r>
              <a:rPr lang="vi-VN" sz="1800" smtClean="0"/>
              <a:t>elevilor, îi antrenează în anumite activităţi practice, de cercuri, de participare la</a:t>
            </a:r>
            <a:r>
              <a:rPr lang="en-US" sz="1800" smtClean="0"/>
              <a:t> </a:t>
            </a:r>
            <a:r>
              <a:rPr lang="vi-VN" sz="1800" smtClean="0"/>
              <a:t>concursuri şcolare, etc.</a:t>
            </a:r>
            <a:r>
              <a:rPr lang="en-US" sz="1800" smtClean="0"/>
              <a:t> </a:t>
            </a:r>
          </a:p>
          <a:p>
            <a:endParaRPr lang="en-US" sz="1800" smtClean="0"/>
          </a:p>
          <a:p>
            <a:pPr>
              <a:buFontTx/>
              <a:buNone/>
            </a:pPr>
            <a:endParaRPr lang="en-US" sz="1800" smtClean="0"/>
          </a:p>
          <a:p>
            <a:r>
              <a:rPr lang="vi-VN" sz="1800" smtClean="0"/>
              <a:t> Dacă elevii mai puţin dotaţi au nevoie de o adecvare a învăţării</a:t>
            </a:r>
            <a:r>
              <a:rPr lang="en-US" sz="1800" smtClean="0"/>
              <a:t> </a:t>
            </a:r>
            <a:r>
              <a:rPr lang="vi-VN" sz="1800" smtClean="0"/>
              <a:t>la nivelul posibilităţilor lor, nu trebuie neglijată activitatea specială cu elevii foarte</a:t>
            </a:r>
          </a:p>
          <a:p>
            <a:pPr>
              <a:buFontTx/>
              <a:buNone/>
            </a:pPr>
            <a:r>
              <a:rPr lang="it-IT" sz="1800" smtClean="0"/>
              <a:t>     dotaţi; valorificarea potenţialului acestora presupune o preocupare deosebită în vederea </a:t>
            </a:r>
            <a:r>
              <a:rPr lang="ro-RO" sz="1800" smtClean="0"/>
              <a:t>creşterii performanţei lor.</a:t>
            </a:r>
          </a:p>
          <a:p>
            <a:pPr eaLnBrk="1" hangingPunct="1">
              <a:lnSpc>
                <a:spcPct val="80000"/>
              </a:lnSpc>
            </a:pPr>
            <a:endParaRPr lang="sr-Latn-CS"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checkerboard(across)">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checkerboard(across)">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vi-VN" smtClean="0"/>
              <a:t>Teme</a:t>
            </a:r>
            <a:r>
              <a:rPr lang="en-US" smtClean="0">
                <a:latin typeface="Comic Sans MS" pitchFamily="66" charset="0"/>
              </a:rPr>
              <a:t> </a:t>
            </a:r>
            <a:r>
              <a:rPr lang="vi-VN" smtClean="0"/>
              <a:t>pentru acasă</a:t>
            </a:r>
            <a:endParaRPr lang="ro-RO" smtClean="0">
              <a:latin typeface="Comic Sans MS" pitchFamily="66" charset="0"/>
            </a:endParaRPr>
          </a:p>
        </p:txBody>
      </p:sp>
      <p:sp>
        <p:nvSpPr>
          <p:cNvPr id="17411" name="Content Placeholder 2"/>
          <p:cNvSpPr>
            <a:spLocks noGrp="1"/>
          </p:cNvSpPr>
          <p:nvPr>
            <p:ph idx="1"/>
          </p:nvPr>
        </p:nvSpPr>
        <p:spPr/>
        <p:txBody>
          <a:bodyPr/>
          <a:lstStyle/>
          <a:p>
            <a:r>
              <a:rPr lang="vi-VN" smtClean="0"/>
              <a:t>Diferenţierea se poate realiza şi la nivelul </a:t>
            </a:r>
            <a:r>
              <a:rPr lang="vi-VN" b="1" smtClean="0"/>
              <a:t>temelor pentru acasă; </a:t>
            </a:r>
            <a:endParaRPr lang="en-US" b="1" smtClean="0"/>
          </a:p>
          <a:p>
            <a:pPr>
              <a:buFontTx/>
              <a:buNone/>
            </a:pPr>
            <a:endParaRPr lang="en-US" b="1" smtClean="0"/>
          </a:p>
          <a:p>
            <a:r>
              <a:rPr lang="vi-VN" b="1" smtClean="0"/>
              <a:t>acestea nu vor</a:t>
            </a:r>
            <a:r>
              <a:rPr lang="en-US" b="1" smtClean="0"/>
              <a:t> </a:t>
            </a:r>
            <a:r>
              <a:rPr lang="it-IT" smtClean="0"/>
              <a:t>fi identice, ci vor cuprinde o gradare a nivelului de dificultate.</a:t>
            </a:r>
          </a:p>
          <a:p>
            <a:pPr>
              <a:buFontTx/>
              <a:buNone/>
            </a:pPr>
            <a:endParaRPr lang="ro-RO"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28625" y="428625"/>
            <a:ext cx="8229600" cy="1143000"/>
          </a:xfrm>
        </p:spPr>
        <p:txBody>
          <a:bodyPr/>
          <a:lstStyle/>
          <a:p>
            <a:r>
              <a:rPr lang="en-US" b="1" smtClean="0">
                <a:solidFill>
                  <a:schemeClr val="tx1"/>
                </a:solidFill>
                <a:latin typeface="Comic Sans MS" pitchFamily="66" charset="0"/>
              </a:rPr>
              <a:t>E</a:t>
            </a:r>
            <a:r>
              <a:rPr lang="vi-VN" b="1" smtClean="0">
                <a:solidFill>
                  <a:schemeClr val="tx1"/>
                </a:solidFill>
              </a:rPr>
              <a:t>valuarea învăţării</a:t>
            </a:r>
            <a:r>
              <a:rPr lang="en-US" b="1" smtClean="0">
                <a:solidFill>
                  <a:schemeClr val="tx1"/>
                </a:solidFill>
                <a:latin typeface="Comic Sans MS" pitchFamily="66" charset="0"/>
              </a:rPr>
              <a:t> </a:t>
            </a:r>
            <a:endParaRPr lang="sr-Latn-CS" smtClean="0">
              <a:latin typeface="Comic Sans MS" pitchFamily="66" charset="0"/>
            </a:endParaRPr>
          </a:p>
        </p:txBody>
      </p:sp>
      <p:sp>
        <p:nvSpPr>
          <p:cNvPr id="18435" name="Content Placeholder 2"/>
          <p:cNvSpPr>
            <a:spLocks noGrp="1"/>
          </p:cNvSpPr>
          <p:nvPr>
            <p:ph idx="1"/>
          </p:nvPr>
        </p:nvSpPr>
        <p:spPr/>
        <p:txBody>
          <a:bodyPr/>
          <a:lstStyle/>
          <a:p>
            <a:r>
              <a:rPr lang="vi-VN" sz="2000" smtClean="0"/>
              <a:t>Şi în </a:t>
            </a:r>
            <a:r>
              <a:rPr lang="vi-VN" sz="2000" b="1" smtClean="0"/>
              <a:t>evaluarea învăţării diferenţierea reprezintă o necesitate. </a:t>
            </a:r>
            <a:endParaRPr lang="en-US" sz="2000" b="1" smtClean="0"/>
          </a:p>
          <a:p>
            <a:endParaRPr lang="en-US" sz="2000" b="1" smtClean="0"/>
          </a:p>
          <a:p>
            <a:r>
              <a:rPr lang="vi-VN" sz="2000" b="1" smtClean="0"/>
              <a:t>Formele de</a:t>
            </a:r>
            <a:r>
              <a:rPr lang="en-US" sz="2000" b="1" smtClean="0"/>
              <a:t> </a:t>
            </a:r>
            <a:r>
              <a:rPr lang="en-US" sz="2000" smtClean="0"/>
              <a:t>e</a:t>
            </a:r>
            <a:r>
              <a:rPr lang="ro-RO" sz="2000" smtClean="0"/>
              <a:t>valuare pot fi diferite, ca şi nivelul de dificultate al testelor de evaluare. </a:t>
            </a:r>
            <a:endParaRPr lang="en-US" sz="2000" smtClean="0"/>
          </a:p>
          <a:p>
            <a:pPr>
              <a:buFontTx/>
              <a:buNone/>
            </a:pPr>
            <a:endParaRPr lang="en-US" sz="2000" smtClean="0"/>
          </a:p>
          <a:p>
            <a:r>
              <a:rPr lang="ro-RO" sz="2000" smtClean="0"/>
              <a:t>Se vor folosi</a:t>
            </a:r>
            <a:r>
              <a:rPr lang="en-US" sz="2000" smtClean="0"/>
              <a:t> </a:t>
            </a:r>
            <a:r>
              <a:rPr lang="it-IT" sz="2000" b="1" smtClean="0"/>
              <a:t>cerinţe distincte </a:t>
            </a:r>
            <a:r>
              <a:rPr lang="it-IT" sz="2000" smtClean="0"/>
              <a:t>pentru diferitele grupuri de nivele şcolare; </a:t>
            </a:r>
          </a:p>
          <a:p>
            <a:pPr>
              <a:buFontTx/>
              <a:buNone/>
            </a:pPr>
            <a:endParaRPr lang="it-IT" sz="2000" smtClean="0"/>
          </a:p>
          <a:p>
            <a:r>
              <a:rPr lang="it-IT" sz="2000" smtClean="0"/>
              <a:t>notarea va ţine cont de</a:t>
            </a:r>
            <a:r>
              <a:rPr lang="vi-VN" sz="2000" smtClean="0"/>
              <a:t>posibilităţile individuale ale elevilor şi de gradul de valorificare a acestor posibilităţi de</a:t>
            </a:r>
            <a:r>
              <a:rPr lang="en-US" sz="2000" smtClean="0"/>
              <a:t> </a:t>
            </a:r>
            <a:r>
              <a:rPr lang="it-IT" sz="2000" smtClean="0"/>
              <a:t>către fiecare elev în parte.</a:t>
            </a:r>
            <a:endParaRPr lang="en-US" sz="2000" b="1"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ro-RO" sz="2800" b="1" smtClean="0">
                <a:latin typeface="Bodoni MT" pitchFamily="18" charset="0"/>
              </a:rPr>
              <a:t>Predare diferenţiată</a:t>
            </a:r>
            <a:r>
              <a:rPr lang="en-US" sz="2800" b="1" smtClean="0">
                <a:latin typeface="Bodoni MT" pitchFamily="18" charset="0"/>
              </a:rPr>
              <a:t> VS </a:t>
            </a:r>
            <a:r>
              <a:rPr lang="ro-RO" sz="2800" b="1" smtClean="0">
                <a:latin typeface="Bodoni MT" pitchFamily="18" charset="0"/>
              </a:rPr>
              <a:t>Predare tradiţională</a:t>
            </a:r>
            <a:endParaRPr lang="ro-RO" b="1" smtClean="0">
              <a:latin typeface="Bodoni MT" pitchFamily="18" charset="0"/>
            </a:endParaRPr>
          </a:p>
        </p:txBody>
      </p:sp>
      <p:sp>
        <p:nvSpPr>
          <p:cNvPr id="19459" name="Text Placeholder 5"/>
          <p:cNvSpPr>
            <a:spLocks noGrp="1"/>
          </p:cNvSpPr>
          <p:nvPr>
            <p:ph type="body" idx="1"/>
          </p:nvPr>
        </p:nvSpPr>
        <p:spPr/>
        <p:txBody>
          <a:bodyPr/>
          <a:lstStyle/>
          <a:p>
            <a:r>
              <a:rPr lang="ro-RO" smtClean="0"/>
              <a:t>Predare diferenţiată</a:t>
            </a:r>
          </a:p>
        </p:txBody>
      </p:sp>
      <p:sp>
        <p:nvSpPr>
          <p:cNvPr id="19460" name="Content Placeholder 2"/>
          <p:cNvSpPr>
            <a:spLocks noGrp="1"/>
          </p:cNvSpPr>
          <p:nvPr>
            <p:ph sz="half" idx="2"/>
          </p:nvPr>
        </p:nvSpPr>
        <p:spPr>
          <a:xfrm>
            <a:off x="457200" y="2174875"/>
            <a:ext cx="4186238" cy="4540250"/>
          </a:xfrm>
        </p:spPr>
        <p:txBody>
          <a:bodyPr/>
          <a:lstStyle/>
          <a:p>
            <a:pPr>
              <a:buFontTx/>
              <a:buNone/>
            </a:pPr>
            <a:r>
              <a:rPr lang="ro-RO" sz="1000" smtClean="0">
                <a:sym typeface="Wingdings" pitchFamily="2" charset="2"/>
              </a:rPr>
              <a:t></a:t>
            </a:r>
            <a:r>
              <a:rPr lang="ro-RO" sz="1000" smtClean="0"/>
              <a:t> Diferenţele dintre elevi sunt studiate ca o bază pentru proiectare </a:t>
            </a:r>
          </a:p>
          <a:p>
            <a:pPr>
              <a:buFontTx/>
              <a:buNone/>
            </a:pPr>
            <a:r>
              <a:rPr lang="ro-RO" sz="1000" smtClean="0">
                <a:sym typeface="Wingdings" pitchFamily="2" charset="2"/>
              </a:rPr>
              <a:t></a:t>
            </a:r>
            <a:r>
              <a:rPr lang="ro-RO" sz="1000" smtClean="0"/>
              <a:t> Evaluarea se face continuu şi diagnosticată pentru a înţelege cum să facem predarea mai pe măsura elevilor.</a:t>
            </a:r>
          </a:p>
          <a:p>
            <a:pPr>
              <a:buFontTx/>
              <a:buNone/>
            </a:pPr>
            <a:r>
              <a:rPr lang="ro-RO" sz="1000" smtClean="0">
                <a:sym typeface="Wingdings" pitchFamily="2" charset="2"/>
              </a:rPr>
              <a:t></a:t>
            </a:r>
            <a:r>
              <a:rPr lang="ro-RO" sz="1000" smtClean="0"/>
              <a:t> E evidentă concentrarea pe forme multiple de inteligenţă.</a:t>
            </a:r>
          </a:p>
          <a:p>
            <a:pPr>
              <a:buFontTx/>
              <a:buNone/>
            </a:pPr>
            <a:r>
              <a:rPr lang="ro-RO" sz="1000" smtClean="0">
                <a:sym typeface="Wingdings" pitchFamily="2" charset="2"/>
              </a:rPr>
              <a:t></a:t>
            </a:r>
            <a:r>
              <a:rPr lang="ro-RO" sz="1000" smtClean="0"/>
              <a:t> Excelenţa este în mare măsură definită în termeni de creştere individuală faţă de început.</a:t>
            </a:r>
          </a:p>
          <a:p>
            <a:pPr>
              <a:buFontTx/>
              <a:buNone/>
            </a:pPr>
            <a:r>
              <a:rPr lang="ro-RO" sz="1000" smtClean="0">
                <a:sym typeface="Wingdings" pitchFamily="2" charset="2"/>
              </a:rPr>
              <a:t></a:t>
            </a:r>
            <a:r>
              <a:rPr lang="ro-RO" sz="1000" smtClean="0"/>
              <a:t> Elevii sunt frecvent ghidaţi să facă alegeri bazate pe interese </a:t>
            </a:r>
          </a:p>
          <a:p>
            <a:pPr>
              <a:buFontTx/>
              <a:buNone/>
            </a:pPr>
            <a:r>
              <a:rPr lang="ro-RO" sz="1000" smtClean="0">
                <a:sym typeface="Wingdings" pitchFamily="2" charset="2"/>
              </a:rPr>
              <a:t></a:t>
            </a:r>
            <a:r>
              <a:rPr lang="ro-RO" sz="1000" smtClean="0"/>
              <a:t> Sunt oferte pentru mai multe profile de învăţare. </a:t>
            </a:r>
          </a:p>
          <a:p>
            <a:pPr>
              <a:buFontTx/>
              <a:buNone/>
            </a:pPr>
            <a:r>
              <a:rPr lang="ro-RO" sz="1000" smtClean="0">
                <a:sym typeface="Wingdings" pitchFamily="2" charset="2"/>
              </a:rPr>
              <a:t></a:t>
            </a:r>
            <a:r>
              <a:rPr lang="ro-RO" sz="1000" smtClean="0"/>
              <a:t> Se folosesc aranjamente variate.</a:t>
            </a:r>
          </a:p>
          <a:p>
            <a:pPr>
              <a:buFontTx/>
              <a:buNone/>
            </a:pPr>
            <a:r>
              <a:rPr lang="ro-RO" sz="1000" smtClean="0">
                <a:sym typeface="Wingdings" pitchFamily="2" charset="2"/>
              </a:rPr>
              <a:t></a:t>
            </a:r>
            <a:r>
              <a:rPr lang="ro-RO" sz="1000" smtClean="0"/>
              <a:t> Disponibilitatea, interesele şi profilul de învăţare al elevilor conturează predarea.</a:t>
            </a:r>
          </a:p>
          <a:p>
            <a:pPr>
              <a:buFontTx/>
              <a:buNone/>
            </a:pPr>
            <a:r>
              <a:rPr lang="ro-RO" sz="1000" smtClean="0">
                <a:sym typeface="Wingdings" pitchFamily="2" charset="2"/>
              </a:rPr>
              <a:t></a:t>
            </a:r>
            <a:r>
              <a:rPr lang="ro-RO" sz="1000" smtClean="0"/>
              <a:t> Învăţarea se concentrează pe folosirea capacităţilor esenţiale pentru a valoriza şi înţelege conceptele şi</a:t>
            </a:r>
            <a:r>
              <a:rPr lang="en-US" sz="1000" smtClean="0"/>
              <a:t> </a:t>
            </a:r>
            <a:r>
              <a:rPr lang="ro-RO" sz="1000" smtClean="0"/>
              <a:t>principiile de bază.</a:t>
            </a:r>
          </a:p>
          <a:p>
            <a:pPr>
              <a:buFontTx/>
              <a:buNone/>
            </a:pPr>
            <a:r>
              <a:rPr lang="ro-RO" sz="1000" smtClean="0">
                <a:sym typeface="Wingdings" pitchFamily="2" charset="2"/>
              </a:rPr>
              <a:t></a:t>
            </a:r>
            <a:r>
              <a:rPr lang="ro-RO" sz="1000" smtClean="0"/>
              <a:t> Se folosesc frecvent sarcini cu mai multe opţiuni. </a:t>
            </a:r>
          </a:p>
          <a:p>
            <a:pPr>
              <a:buFontTx/>
              <a:buNone/>
            </a:pPr>
            <a:r>
              <a:rPr lang="ro-RO" sz="1000" smtClean="0">
                <a:sym typeface="Wingdings" pitchFamily="2" charset="2"/>
              </a:rPr>
              <a:t></a:t>
            </a:r>
            <a:r>
              <a:rPr lang="ro-RO" sz="1000" smtClean="0"/>
              <a:t> Timpul este folosit flexibil, în funcţie e nevoile elevilor.</a:t>
            </a:r>
          </a:p>
          <a:p>
            <a:pPr>
              <a:buFontTx/>
              <a:buNone/>
            </a:pPr>
            <a:r>
              <a:rPr lang="ro-RO" sz="1000" smtClean="0">
                <a:sym typeface="Wingdings" pitchFamily="2" charset="2"/>
              </a:rPr>
              <a:t></a:t>
            </a:r>
            <a:r>
              <a:rPr lang="ro-RO" sz="1000" smtClean="0"/>
              <a:t> Sunt furnizate multiple materiale. </a:t>
            </a:r>
          </a:p>
          <a:p>
            <a:pPr>
              <a:buFontTx/>
              <a:buNone/>
            </a:pPr>
            <a:r>
              <a:rPr lang="ro-RO" sz="1000" smtClean="0">
                <a:sym typeface="Wingdings" pitchFamily="2" charset="2"/>
              </a:rPr>
              <a:t></a:t>
            </a:r>
            <a:r>
              <a:rPr lang="ro-RO" sz="1000" smtClean="0"/>
              <a:t> În mod obişnuit se caută multiple perspective asupra ideilor şi evenimentelor. </a:t>
            </a:r>
          </a:p>
          <a:p>
            <a:pPr>
              <a:buFontTx/>
              <a:buNone/>
            </a:pPr>
            <a:r>
              <a:rPr lang="ro-RO" sz="1000" smtClean="0">
                <a:sym typeface="Wingdings" pitchFamily="2" charset="2"/>
              </a:rPr>
              <a:t></a:t>
            </a:r>
            <a:r>
              <a:rPr lang="ro-RO" sz="1000" smtClean="0"/>
              <a:t> Profesorul facilitează formarea capacităţilor de învăţare independentă. </a:t>
            </a:r>
          </a:p>
          <a:p>
            <a:pPr>
              <a:buFontTx/>
              <a:buNone/>
            </a:pPr>
            <a:r>
              <a:rPr lang="ro-RO" sz="1000" smtClean="0">
                <a:sym typeface="Wingdings" pitchFamily="2" charset="2"/>
              </a:rPr>
              <a:t></a:t>
            </a:r>
            <a:r>
              <a:rPr lang="ro-RO" sz="1000" smtClean="0"/>
              <a:t> Elevii îi ajută pe colegi şi profesori să rezolve probleme.</a:t>
            </a:r>
          </a:p>
          <a:p>
            <a:pPr>
              <a:buFontTx/>
              <a:buNone/>
            </a:pPr>
            <a:r>
              <a:rPr lang="ro-RO" sz="1000" smtClean="0">
                <a:sym typeface="Wingdings" pitchFamily="2" charset="2"/>
              </a:rPr>
              <a:t></a:t>
            </a:r>
            <a:r>
              <a:rPr lang="ro-RO" sz="1000" smtClean="0"/>
              <a:t> Elevii lucrează împreună cu profesorul pentru stabilirea obiectivelor de învăţare individuală şi pentru întreaga clasă.</a:t>
            </a:r>
          </a:p>
          <a:p>
            <a:pPr>
              <a:buFontTx/>
              <a:buNone/>
            </a:pPr>
            <a:r>
              <a:rPr lang="ro-RO" sz="1000" smtClean="0">
                <a:sym typeface="Wingdings" pitchFamily="2" charset="2"/>
              </a:rPr>
              <a:t></a:t>
            </a:r>
            <a:r>
              <a:rPr lang="ro-RO" sz="1000" smtClean="0"/>
              <a:t> Elevii sunt evaluaţi pe mai multe căi.</a:t>
            </a:r>
          </a:p>
          <a:p>
            <a:pPr>
              <a:buFontTx/>
              <a:buNone/>
            </a:pPr>
            <a:endParaRPr lang="sr-Latn-CS" sz="1000" smtClean="0">
              <a:latin typeface="Comic Sans MS" pitchFamily="66" charset="0"/>
            </a:endParaRPr>
          </a:p>
          <a:p>
            <a:pPr>
              <a:buFontTx/>
              <a:buNone/>
            </a:pPr>
            <a:endParaRPr lang="en-US" smtClean="0"/>
          </a:p>
          <a:p>
            <a:endParaRPr lang="sr-Latn-CS" smtClean="0"/>
          </a:p>
        </p:txBody>
      </p:sp>
      <p:sp>
        <p:nvSpPr>
          <p:cNvPr id="19461" name="Text Placeholder 6"/>
          <p:cNvSpPr>
            <a:spLocks noGrp="1"/>
          </p:cNvSpPr>
          <p:nvPr>
            <p:ph type="body" sz="quarter" idx="3"/>
          </p:nvPr>
        </p:nvSpPr>
        <p:spPr/>
        <p:txBody>
          <a:bodyPr/>
          <a:lstStyle/>
          <a:p>
            <a:r>
              <a:rPr lang="ro-RO" smtClean="0"/>
              <a:t>Predare tradiţională</a:t>
            </a:r>
          </a:p>
        </p:txBody>
      </p:sp>
      <p:sp>
        <p:nvSpPr>
          <p:cNvPr id="19462" name="Content Placeholder 7"/>
          <p:cNvSpPr>
            <a:spLocks noGrp="1"/>
          </p:cNvSpPr>
          <p:nvPr>
            <p:ph sz="quarter" idx="4"/>
          </p:nvPr>
        </p:nvSpPr>
        <p:spPr>
          <a:xfrm>
            <a:off x="4645025" y="2174875"/>
            <a:ext cx="4041775" cy="4468813"/>
          </a:xfrm>
        </p:spPr>
        <p:txBody>
          <a:bodyPr/>
          <a:lstStyle/>
          <a:p>
            <a:r>
              <a:rPr lang="ro-RO" smtClean="0"/>
              <a:t> </a:t>
            </a:r>
            <a:r>
              <a:rPr lang="ro-RO" sz="1000" smtClean="0"/>
              <a:t>Diferenţele dintre elevi sunt marcate sau se acţionează asupra lor</a:t>
            </a:r>
            <a:r>
              <a:rPr lang="en-US" sz="1000" smtClean="0"/>
              <a:t> </a:t>
            </a:r>
            <a:r>
              <a:rPr lang="ro-RO" sz="1000" smtClean="0"/>
              <a:t>când devin problematice. </a:t>
            </a:r>
          </a:p>
          <a:p>
            <a:pPr>
              <a:buFontTx/>
              <a:buNone/>
            </a:pPr>
            <a:r>
              <a:rPr lang="ro-RO" sz="1000" smtClean="0">
                <a:sym typeface="Wingdings" pitchFamily="2" charset="2"/>
              </a:rPr>
              <a:t></a:t>
            </a:r>
            <a:r>
              <a:rPr lang="ro-RO" sz="1000" smtClean="0"/>
              <a:t> Evaluarea se face, de regulă, la sfârşitul învăţării, să se vadă „cine a înţeles”.</a:t>
            </a:r>
          </a:p>
          <a:p>
            <a:pPr>
              <a:buFontTx/>
              <a:buNone/>
            </a:pPr>
            <a:r>
              <a:rPr lang="ro-RO" sz="1000" smtClean="0"/>
              <a:t> </a:t>
            </a:r>
            <a:r>
              <a:rPr lang="ro-RO" sz="1000" smtClean="0">
                <a:sym typeface="Wingdings" pitchFamily="2" charset="2"/>
              </a:rPr>
              <a:t></a:t>
            </a:r>
            <a:r>
              <a:rPr lang="ro-RO" sz="1000" smtClean="0"/>
              <a:t> Predomină o înţelegere îngustă a inteligenţei.</a:t>
            </a:r>
          </a:p>
          <a:p>
            <a:pPr>
              <a:buFontTx/>
              <a:buNone/>
            </a:pPr>
            <a:r>
              <a:rPr lang="ro-RO" sz="1000" smtClean="0"/>
              <a:t> </a:t>
            </a:r>
            <a:r>
              <a:rPr lang="ro-RO" sz="1000" smtClean="0">
                <a:sym typeface="Wingdings" pitchFamily="2" charset="2"/>
              </a:rPr>
              <a:t></a:t>
            </a:r>
            <a:r>
              <a:rPr lang="ro-RO" sz="1000" smtClean="0"/>
              <a:t> Există o singură definiţie a excelenţei.</a:t>
            </a:r>
          </a:p>
          <a:p>
            <a:pPr>
              <a:buFontTx/>
              <a:buNone/>
            </a:pPr>
            <a:r>
              <a:rPr lang="ro-RO" sz="1000" smtClean="0"/>
              <a:t> </a:t>
            </a:r>
            <a:r>
              <a:rPr lang="ro-RO" sz="1000" smtClean="0">
                <a:sym typeface="Wingdings" pitchFamily="2" charset="2"/>
              </a:rPr>
              <a:t></a:t>
            </a:r>
            <a:r>
              <a:rPr lang="ro-RO" sz="1000" smtClean="0"/>
              <a:t> Interesele elevilor sunt apelate rar.</a:t>
            </a:r>
          </a:p>
          <a:p>
            <a:pPr>
              <a:buFontTx/>
              <a:buNone/>
            </a:pPr>
            <a:r>
              <a:rPr lang="ro-RO" sz="1000" smtClean="0"/>
              <a:t> </a:t>
            </a:r>
            <a:r>
              <a:rPr lang="ro-RO" sz="1000" smtClean="0">
                <a:sym typeface="Wingdings" pitchFamily="2" charset="2"/>
              </a:rPr>
              <a:t></a:t>
            </a:r>
            <a:r>
              <a:rPr lang="ro-RO" sz="1000" smtClean="0"/>
              <a:t> Sunt luate în calcul puţine profile de învăţare.</a:t>
            </a:r>
          </a:p>
          <a:p>
            <a:pPr>
              <a:buFontTx/>
              <a:buNone/>
            </a:pPr>
            <a:r>
              <a:rPr lang="ro-RO" sz="1000" smtClean="0">
                <a:sym typeface="Wingdings" pitchFamily="2" charset="2"/>
              </a:rPr>
              <a:t></a:t>
            </a:r>
            <a:r>
              <a:rPr lang="ro-RO" sz="1000" smtClean="0"/>
              <a:t> Domină instruirea cu toată clasa.</a:t>
            </a:r>
          </a:p>
          <a:p>
            <a:pPr>
              <a:buFontTx/>
              <a:buNone/>
            </a:pPr>
            <a:r>
              <a:rPr lang="ro-RO" sz="1000" smtClean="0"/>
              <a:t> </a:t>
            </a:r>
            <a:r>
              <a:rPr lang="ro-RO" sz="1000" smtClean="0">
                <a:sym typeface="Wingdings" pitchFamily="2" charset="2"/>
              </a:rPr>
              <a:t></a:t>
            </a:r>
            <a:r>
              <a:rPr lang="ro-RO" sz="1000" smtClean="0"/>
              <a:t> Predarea este condusă de ideea de a acoperi manualul sau ghidul curricular.</a:t>
            </a:r>
          </a:p>
          <a:p>
            <a:pPr>
              <a:buFontTx/>
              <a:buNone/>
            </a:pPr>
            <a:r>
              <a:rPr lang="ro-RO" sz="1000" smtClean="0"/>
              <a:t> </a:t>
            </a:r>
            <a:r>
              <a:rPr lang="ro-RO" sz="1000" smtClean="0">
                <a:sym typeface="Wingdings" pitchFamily="2" charset="2"/>
              </a:rPr>
              <a:t></a:t>
            </a:r>
            <a:r>
              <a:rPr lang="ro-RO" sz="1000" smtClean="0"/>
              <a:t> Învăţarea se concentrează pe conţinuturi şi exerciţii rupte de context.</a:t>
            </a:r>
            <a:endParaRPr lang="en-US" sz="1000" smtClean="0"/>
          </a:p>
          <a:p>
            <a:pPr>
              <a:buFontTx/>
              <a:buNone/>
            </a:pPr>
            <a:r>
              <a:rPr lang="ro-RO" sz="1000" smtClean="0">
                <a:sym typeface="Wingdings" pitchFamily="2" charset="2"/>
              </a:rPr>
              <a:t></a:t>
            </a:r>
            <a:r>
              <a:rPr lang="ro-RO" sz="1000" smtClean="0"/>
              <a:t> Sarcinile oferă o singură opţiune.</a:t>
            </a:r>
          </a:p>
          <a:p>
            <a:pPr>
              <a:buFontTx/>
              <a:buNone/>
            </a:pPr>
            <a:r>
              <a:rPr lang="ro-RO" sz="1000" smtClean="0">
                <a:sym typeface="Wingdings" pitchFamily="2" charset="2"/>
              </a:rPr>
              <a:t></a:t>
            </a:r>
            <a:r>
              <a:rPr lang="ro-RO" sz="1000" smtClean="0"/>
              <a:t> Timpul e relativ inflexibil.</a:t>
            </a:r>
          </a:p>
          <a:p>
            <a:pPr>
              <a:buFontTx/>
              <a:buNone/>
            </a:pPr>
            <a:r>
              <a:rPr lang="ro-RO" sz="1000" smtClean="0"/>
              <a:t> </a:t>
            </a:r>
            <a:r>
              <a:rPr lang="ro-RO" sz="1000" smtClean="0">
                <a:sym typeface="Wingdings" pitchFamily="2" charset="2"/>
              </a:rPr>
              <a:t></a:t>
            </a:r>
            <a:r>
              <a:rPr lang="ro-RO" sz="1000" smtClean="0"/>
              <a:t> Domină un singur text.</a:t>
            </a:r>
          </a:p>
          <a:p>
            <a:pPr>
              <a:buFontTx/>
              <a:buNone/>
            </a:pPr>
            <a:r>
              <a:rPr lang="ro-RO" sz="1000" smtClean="0">
                <a:sym typeface="Wingdings" pitchFamily="2" charset="2"/>
              </a:rPr>
              <a:t></a:t>
            </a:r>
            <a:r>
              <a:rPr lang="ro-RO" sz="1000" smtClean="0"/>
              <a:t> Se caută interpretări unice ale ideilor şi evenimentelor.</a:t>
            </a:r>
          </a:p>
          <a:p>
            <a:pPr>
              <a:buFontTx/>
              <a:buNone/>
            </a:pPr>
            <a:r>
              <a:rPr lang="ro-RO" sz="1000" smtClean="0">
                <a:sym typeface="Wingdings" pitchFamily="2" charset="2"/>
              </a:rPr>
              <a:t></a:t>
            </a:r>
            <a:r>
              <a:rPr lang="ro-RO" sz="1000" smtClean="0"/>
              <a:t> Profesorul direcţionează comportamentul elevilor.</a:t>
            </a:r>
          </a:p>
          <a:p>
            <a:pPr>
              <a:buFontTx/>
              <a:buNone/>
            </a:pPr>
            <a:r>
              <a:rPr lang="ro-RO" sz="1000" smtClean="0">
                <a:sym typeface="Wingdings" pitchFamily="2" charset="2"/>
              </a:rPr>
              <a:t></a:t>
            </a:r>
            <a:r>
              <a:rPr lang="ro-RO" sz="1000" smtClean="0"/>
              <a:t> Profesorul rezolvă probleme.</a:t>
            </a:r>
          </a:p>
          <a:p>
            <a:pPr>
              <a:buFontTx/>
              <a:buNone/>
            </a:pPr>
            <a:r>
              <a:rPr lang="ro-RO" sz="1000" smtClean="0"/>
              <a:t> </a:t>
            </a:r>
            <a:r>
              <a:rPr lang="ro-RO" sz="1000" smtClean="0">
                <a:sym typeface="Wingdings" pitchFamily="2" charset="2"/>
              </a:rPr>
              <a:t></a:t>
            </a:r>
            <a:r>
              <a:rPr lang="ro-RO" sz="1000" smtClean="0"/>
              <a:t> Profesorul furnizează standarde unice pentru notare.</a:t>
            </a:r>
          </a:p>
          <a:p>
            <a:pPr>
              <a:buFontTx/>
              <a:buNone/>
            </a:pPr>
            <a:r>
              <a:rPr lang="ro-RO" sz="1000" smtClean="0"/>
              <a:t> </a:t>
            </a:r>
            <a:r>
              <a:rPr lang="ro-RO" sz="1000" smtClean="0">
                <a:sym typeface="Wingdings" pitchFamily="2" charset="2"/>
              </a:rPr>
              <a:t></a:t>
            </a:r>
            <a:r>
              <a:rPr lang="ro-RO" sz="1000" smtClean="0"/>
              <a:t> Se folosesc preponderent o formă de evaluare.</a:t>
            </a:r>
          </a:p>
          <a:p>
            <a:endParaRPr lang="ro-RO"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 name="Title 1"/>
          <p:cNvSpPr>
            <a:spLocks noGrp="1"/>
          </p:cNvSpPr>
          <p:nvPr>
            <p:ph type="title"/>
          </p:nvPr>
        </p:nvSpPr>
        <p:spPr/>
        <p:txBody>
          <a:bodyPr/>
          <a:lstStyle/>
          <a:p>
            <a:r>
              <a:rPr lang="de-DE" smtClean="0"/>
              <a:t>Pedagogie diferentiata</a:t>
            </a:r>
            <a:endParaRPr lang="sr-Latn-CS" smtClean="0">
              <a:latin typeface="Comic Sans MS" pitchFamily="66" charset="0"/>
            </a:endParaRPr>
          </a:p>
        </p:txBody>
      </p:sp>
      <p:graphicFrame>
        <p:nvGraphicFramePr>
          <p:cNvPr id="1026" name="Organization Chart 3"/>
          <p:cNvGraphicFramePr>
            <a:graphicFrameLocks/>
          </p:cNvGraphicFramePr>
          <p:nvPr>
            <p:ph idx="1"/>
          </p:nvPr>
        </p:nvGraphicFramePr>
        <p:xfrm>
          <a:off x="457200" y="1600200"/>
          <a:ext cx="8229600" cy="4525963"/>
        </p:xfrm>
        <a:graphic>
          <a:graphicData uri="http://schemas.openxmlformats.org/drawingml/2006/compatibility">
            <com:legacyDrawing xmlns:com="http://schemas.openxmlformats.org/drawingml/2006/compatibility" spid="_x0000_s1026"/>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ro-RO" sz="4000" b="1" i="1" smtClean="0">
                <a:solidFill>
                  <a:schemeClr val="tx1"/>
                </a:solidFill>
              </a:rPr>
              <a:t>Principii – cheie ale clasei diferenţiate</a:t>
            </a:r>
            <a:endParaRPr lang="sr-Latn-CS" smtClean="0"/>
          </a:p>
        </p:txBody>
      </p:sp>
      <p:sp>
        <p:nvSpPr>
          <p:cNvPr id="20483" name="Content Placeholder 2"/>
          <p:cNvSpPr>
            <a:spLocks noGrp="1"/>
          </p:cNvSpPr>
          <p:nvPr>
            <p:ph idx="1"/>
          </p:nvPr>
        </p:nvSpPr>
        <p:spPr/>
        <p:txBody>
          <a:bodyPr/>
          <a:lstStyle/>
          <a:p>
            <a:pPr>
              <a:buFontTx/>
              <a:buNone/>
            </a:pPr>
            <a:r>
              <a:rPr lang="ro-RO" smtClean="0"/>
              <a:t>	</a:t>
            </a:r>
            <a:r>
              <a:rPr lang="ro-RO" sz="2000" smtClean="0">
                <a:sym typeface="Wingdings" pitchFamily="2" charset="2"/>
              </a:rPr>
              <a:t></a:t>
            </a:r>
            <a:r>
              <a:rPr lang="ro-RO" sz="2000" smtClean="0"/>
              <a:t> Profesorul ştie clar ce e important în materia lui.</a:t>
            </a:r>
          </a:p>
          <a:p>
            <a:pPr>
              <a:buFontTx/>
              <a:buNone/>
            </a:pPr>
            <a:r>
              <a:rPr lang="ro-RO" sz="2000" smtClean="0"/>
              <a:t>	</a:t>
            </a:r>
            <a:r>
              <a:rPr lang="ro-RO" sz="2000" smtClean="0">
                <a:sym typeface="Wingdings" pitchFamily="2" charset="2"/>
              </a:rPr>
              <a:t></a:t>
            </a:r>
            <a:r>
              <a:rPr lang="ro-RO" sz="2000" smtClean="0"/>
              <a:t> Profesorul înţelege, apreciază şi clădeşte pe diferenţele dintre elevi.</a:t>
            </a:r>
          </a:p>
          <a:p>
            <a:pPr>
              <a:buFontTx/>
              <a:buNone/>
            </a:pPr>
            <a:r>
              <a:rPr lang="ro-RO" sz="2000" smtClean="0"/>
              <a:t>	</a:t>
            </a:r>
            <a:r>
              <a:rPr lang="ro-RO" sz="2000" smtClean="0">
                <a:sym typeface="Wingdings" pitchFamily="2" charset="2"/>
              </a:rPr>
              <a:t></a:t>
            </a:r>
            <a:r>
              <a:rPr lang="ro-RO" sz="2000" smtClean="0"/>
              <a:t> Evaluarea şi învăţarea sunt inseparabile.</a:t>
            </a:r>
          </a:p>
          <a:p>
            <a:pPr>
              <a:buFontTx/>
              <a:buNone/>
            </a:pPr>
            <a:r>
              <a:rPr lang="ro-RO" sz="2000" smtClean="0"/>
              <a:t>	</a:t>
            </a:r>
            <a:r>
              <a:rPr lang="ro-RO" sz="2000" smtClean="0">
                <a:sym typeface="Wingdings" pitchFamily="2" charset="2"/>
              </a:rPr>
              <a:t></a:t>
            </a:r>
            <a:r>
              <a:rPr lang="ro-RO" sz="2000" smtClean="0"/>
              <a:t> Profesorul ajustează conţinutul, procesul şi produsul în funcţie de disponibilitatea, interesul şi profilul de învăţare a elevului.</a:t>
            </a:r>
          </a:p>
          <a:p>
            <a:pPr>
              <a:buFontTx/>
              <a:buNone/>
            </a:pPr>
            <a:r>
              <a:rPr lang="ro-RO" sz="2000" smtClean="0"/>
              <a:t>	</a:t>
            </a:r>
            <a:r>
              <a:rPr lang="ro-RO" sz="2000" smtClean="0">
                <a:sym typeface="Wingdings" pitchFamily="2" charset="2"/>
              </a:rPr>
              <a:t></a:t>
            </a:r>
            <a:r>
              <a:rPr lang="ro-RO" sz="2000" smtClean="0"/>
              <a:t> Toţi elevii participă.</a:t>
            </a:r>
          </a:p>
          <a:p>
            <a:pPr>
              <a:buFontTx/>
              <a:buNone/>
            </a:pPr>
            <a:r>
              <a:rPr lang="ro-RO" sz="2000" smtClean="0"/>
              <a:t>	</a:t>
            </a:r>
            <a:r>
              <a:rPr lang="ro-RO" sz="2000" smtClean="0">
                <a:sym typeface="Wingdings" pitchFamily="2" charset="2"/>
              </a:rPr>
              <a:t></a:t>
            </a:r>
            <a:r>
              <a:rPr lang="ro-RO" sz="2000" smtClean="0"/>
              <a:t> Elevii şi profesorii sunt colaboratori în învăţare.</a:t>
            </a:r>
          </a:p>
          <a:p>
            <a:pPr>
              <a:buFontTx/>
              <a:buNone/>
            </a:pPr>
            <a:r>
              <a:rPr lang="ro-RO" sz="2000" smtClean="0"/>
              <a:t>	</a:t>
            </a:r>
            <a:r>
              <a:rPr lang="ro-RO" sz="2000" smtClean="0">
                <a:sym typeface="Wingdings" pitchFamily="2" charset="2"/>
              </a:rPr>
              <a:t></a:t>
            </a:r>
            <a:r>
              <a:rPr lang="ro-RO" sz="2000" smtClean="0"/>
              <a:t> Scopurile clasei diferenţiate sunt dezvoltarea maximă şi succesul individual.</a:t>
            </a:r>
          </a:p>
          <a:p>
            <a:pPr>
              <a:buFontTx/>
              <a:buNone/>
            </a:pPr>
            <a:r>
              <a:rPr lang="en-US" sz="2000" smtClean="0"/>
              <a:t>	</a:t>
            </a:r>
            <a:r>
              <a:rPr lang="en-US" sz="2000" smtClean="0">
                <a:sym typeface="Wingdings" pitchFamily="2" charset="2"/>
              </a:rPr>
              <a:t></a:t>
            </a:r>
            <a:r>
              <a:rPr lang="pt-BR" sz="2000" smtClean="0"/>
              <a:t> Flexibilitatea este o caracteristică marcantă a clasei diferenţiate.</a:t>
            </a:r>
            <a:endParaRPr lang="ro-RO" sz="2000" smtClean="0"/>
          </a:p>
          <a:p>
            <a:pPr>
              <a:buFontTx/>
              <a:buNone/>
            </a:pPr>
            <a:r>
              <a:rPr lang="ro-RO" sz="2000" smtClean="0"/>
              <a:t> </a:t>
            </a:r>
          </a:p>
          <a:p>
            <a:pPr>
              <a:buFontTx/>
              <a:buNone/>
            </a:pPr>
            <a:endParaRPr lang="sr-Latn-CS" sz="2000" smtClean="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8313" y="333375"/>
            <a:ext cx="8229600" cy="1143000"/>
          </a:xfrm>
        </p:spPr>
        <p:txBody>
          <a:bodyPr/>
          <a:lstStyle/>
          <a:p>
            <a:pPr eaLnBrk="1" hangingPunct="1"/>
            <a:r>
              <a:rPr lang="en-US" smtClean="0">
                <a:solidFill>
                  <a:schemeClr val="tx1"/>
                </a:solidFill>
                <a:latin typeface="Comic Sans MS" pitchFamily="66" charset="0"/>
              </a:rPr>
              <a:t>LECTII MODERNE</a:t>
            </a:r>
            <a:endParaRPr lang="ro-RO" smtClean="0">
              <a:solidFill>
                <a:schemeClr val="tx1"/>
              </a:solidFill>
              <a:latin typeface="Comic Sans MS" pitchFamily="66" charset="0"/>
            </a:endParaRPr>
          </a:p>
        </p:txBody>
      </p:sp>
      <p:sp>
        <p:nvSpPr>
          <p:cNvPr id="3075" name="Rectangle 3"/>
          <p:cNvSpPr>
            <a:spLocks noGrp="1" noChangeArrowheads="1"/>
          </p:cNvSpPr>
          <p:nvPr>
            <p:ph type="body" idx="1"/>
          </p:nvPr>
        </p:nvSpPr>
        <p:spPr>
          <a:xfrm>
            <a:off x="179388" y="1600200"/>
            <a:ext cx="8785225" cy="5068888"/>
          </a:xfrm>
        </p:spPr>
        <p:txBody>
          <a:bodyPr/>
          <a:lstStyle/>
          <a:p>
            <a:pPr>
              <a:buFontTx/>
              <a:buNone/>
            </a:pPr>
            <a:r>
              <a:rPr lang="ro-RO" sz="2000" smtClean="0"/>
              <a:t>În perspectiva unei concepţii moderne asupra instruirii, perfecţionarea lecţiei</a:t>
            </a:r>
            <a:r>
              <a:rPr lang="en-US" sz="2000" smtClean="0"/>
              <a:t> </a:t>
            </a:r>
            <a:r>
              <a:rPr lang="vi-VN" sz="2000" smtClean="0"/>
              <a:t>reprezintă o necesitate evidentă. În acest scop s-au cristalizat câteva direcţii</a:t>
            </a:r>
            <a:r>
              <a:rPr lang="en-US" sz="2000" smtClean="0"/>
              <a:t> </a:t>
            </a:r>
            <a:r>
              <a:rPr lang="ro-RO" sz="2000" smtClean="0"/>
              <a:t>importante,şi anume:</a:t>
            </a:r>
          </a:p>
          <a:p>
            <a:pPr>
              <a:buFont typeface="Wingdings" pitchFamily="2" charset="2"/>
              <a:buChar char="Ø"/>
            </a:pPr>
            <a:r>
              <a:rPr lang="vi-VN" sz="2000" smtClean="0"/>
              <a:t>deschiderea lecţiei către viaţă, valorificarea experienţei de viaţă a elevilor,</a:t>
            </a:r>
          </a:p>
          <a:p>
            <a:pPr>
              <a:buFont typeface="Wingdings" pitchFamily="2" charset="2"/>
              <a:buChar char="Ø"/>
            </a:pPr>
            <a:r>
              <a:rPr lang="ro-RO" sz="2000" smtClean="0"/>
              <a:t>sistematizarea informaţiilor provenite din alte surse decât cele ale şcolii, transferarea</a:t>
            </a:r>
            <a:r>
              <a:rPr lang="en-US" sz="2000" smtClean="0"/>
              <a:t> </a:t>
            </a:r>
            <a:r>
              <a:rPr lang="vi-VN" sz="2000" smtClean="0"/>
              <a:t>lecţiei în cadrul vieţii reale (în natură, laborator sau în mijlocul faptelor cotidiene).</a:t>
            </a:r>
          </a:p>
          <a:p>
            <a:pPr>
              <a:buFont typeface="Wingdings" pitchFamily="2" charset="2"/>
              <a:buChar char="Ø"/>
            </a:pPr>
            <a:r>
              <a:rPr lang="vi-VN" sz="2000" smtClean="0"/>
              <a:t>accentuarea caracterului activ, participativ al lecţiei: este necesară angajarea</a:t>
            </a:r>
            <a:r>
              <a:rPr lang="en-US" sz="2000" smtClean="0"/>
              <a:t> </a:t>
            </a:r>
            <a:r>
              <a:rPr lang="vi-VN" sz="2000" smtClean="0"/>
              <a:t>conştientă şi realizarea învăţării prin activitatea proprie a elevului, utilizarea unor</a:t>
            </a:r>
            <a:r>
              <a:rPr lang="en-US" sz="2000" smtClean="0"/>
              <a:t> </a:t>
            </a:r>
            <a:r>
              <a:rPr lang="it-IT" sz="2000" smtClean="0"/>
              <a:t>metode active: dialogul euristic si mai ales, învăţarea prin descoperire şi învăţarea </a:t>
            </a:r>
            <a:r>
              <a:rPr lang="vi-VN" sz="2000" smtClean="0"/>
              <a:t>bazată pe investigatia experimentală solicită în mod deosebit efortul propriu şi</a:t>
            </a:r>
            <a:r>
              <a:rPr lang="en-US" sz="2000" smtClean="0"/>
              <a:t> </a:t>
            </a:r>
            <a:r>
              <a:rPr lang="vi-VN" sz="2000" smtClean="0"/>
              <a:t>activitatea independentă , specifice învăţării active.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2000" fill="hold"/>
                                        <p:tgtEl>
                                          <p:spTgt spid="3075">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2000" fill="hold"/>
                                        <p:tgtEl>
                                          <p:spTgt spid="3075">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2000" fill="hold"/>
                                        <p:tgtEl>
                                          <p:spTgt spid="3075">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2000" fill="hold"/>
                                        <p:tgtEl>
                                          <p:spTgt spid="3075">
                                            <p:txEl>
                                              <p:pRg st="3" end="3"/>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de-DE" sz="3600" smtClean="0"/>
              <a:t>DIFERENTA = </a:t>
            </a:r>
            <a:r>
              <a:rPr lang="de-DE" sz="3600" b="1" smtClean="0">
                <a:latin typeface="Britannic Bold" pitchFamily="34" charset="0"/>
              </a:rPr>
              <a:t>diversitate</a:t>
            </a:r>
            <a:br>
              <a:rPr lang="de-DE" sz="3600" b="1" smtClean="0">
                <a:latin typeface="Britannic Bold" pitchFamily="34" charset="0"/>
              </a:rPr>
            </a:br>
            <a:r>
              <a:rPr lang="de-DE" sz="3600" b="1" smtClean="0">
                <a:latin typeface="Britannic Bold" pitchFamily="34" charset="0"/>
              </a:rPr>
              <a:t>pluralitate, contradictii</a:t>
            </a:r>
            <a:r>
              <a:rPr lang="de-DE" sz="3600" smtClean="0"/>
              <a:t>.</a:t>
            </a:r>
            <a:endParaRPr lang="sr-Latn-CS" smtClean="0"/>
          </a:p>
        </p:txBody>
      </p:sp>
      <p:sp>
        <p:nvSpPr>
          <p:cNvPr id="21507" name="Content Placeholder 2"/>
          <p:cNvSpPr>
            <a:spLocks noGrp="1"/>
          </p:cNvSpPr>
          <p:nvPr>
            <p:ph idx="1"/>
          </p:nvPr>
        </p:nvSpPr>
        <p:spPr>
          <a:xfrm>
            <a:off x="357188" y="1643063"/>
            <a:ext cx="8229600" cy="4525962"/>
          </a:xfrm>
        </p:spPr>
        <p:txBody>
          <a:bodyPr/>
          <a:lstStyle/>
          <a:p>
            <a:pPr eaLnBrk="1" hangingPunct="1">
              <a:buFont typeface="Wingdings" pitchFamily="2" charset="2"/>
              <a:buNone/>
            </a:pPr>
            <a:r>
              <a:rPr lang="de-DE" sz="5400" smtClean="0"/>
              <a:t>  </a:t>
            </a:r>
            <a:r>
              <a:rPr lang="de-DE" sz="5400" b="1" smtClean="0"/>
              <a:t>PERCEPTIA DIFERENTEI REPREZINTA </a:t>
            </a:r>
          </a:p>
          <a:p>
            <a:pPr eaLnBrk="1" hangingPunct="1">
              <a:buFont typeface="Wingdings" pitchFamily="2" charset="2"/>
              <a:buNone/>
            </a:pPr>
            <a:r>
              <a:rPr lang="de-DE" sz="5400" b="1" smtClean="0"/>
              <a:t>  O </a:t>
            </a:r>
            <a:r>
              <a:rPr lang="de-DE" sz="5400" b="1" i="1" smtClean="0"/>
              <a:t>CALIFICARE</a:t>
            </a:r>
          </a:p>
          <a:p>
            <a:pPr eaLnBrk="1" hangingPunct="1">
              <a:buFont typeface="Wingdings" pitchFamily="2" charset="2"/>
              <a:buNone/>
            </a:pPr>
            <a:r>
              <a:rPr lang="de-DE" sz="5400" b="1" i="1" smtClean="0"/>
              <a:t>  PEDAGOGICA</a:t>
            </a:r>
            <a:r>
              <a:rPr lang="de-DE" sz="5400" b="1" smtClean="0"/>
              <a:t> </a:t>
            </a:r>
            <a:r>
              <a:rPr lang="de-DE" sz="5400" b="1" i="1" smtClean="0"/>
              <a:t>CHEIE.</a:t>
            </a:r>
            <a:endParaRPr lang="en-US" sz="5400" b="1" i="1" smtClean="0"/>
          </a:p>
          <a:p>
            <a:pPr>
              <a:buFontTx/>
              <a:buNone/>
            </a:pPr>
            <a:endParaRPr lang="sr-Latn-CS" smtClean="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INVATAREA SCOLARA</a:t>
            </a:r>
            <a:endParaRPr lang="ro-RO" smtClean="0"/>
          </a:p>
        </p:txBody>
      </p:sp>
      <p:sp>
        <p:nvSpPr>
          <p:cNvPr id="5123" name="Content Placeholder 2"/>
          <p:cNvSpPr>
            <a:spLocks noGrp="1"/>
          </p:cNvSpPr>
          <p:nvPr>
            <p:ph idx="1"/>
          </p:nvPr>
        </p:nvSpPr>
        <p:spPr/>
        <p:txBody>
          <a:bodyPr/>
          <a:lstStyle/>
          <a:p>
            <a:r>
              <a:rPr lang="ro-RO" sz="2800" u="sng" smtClean="0"/>
              <a:t>Învăţarea şcolară</a:t>
            </a:r>
            <a:r>
              <a:rPr lang="ro-RO" sz="2800" smtClean="0"/>
              <a:t> este definită ca o  “activitate cu valoare psihologică şi pedagogică, condusă şi evaluată în mod direct sau indirect de educator, care constă în însuşirea, transformarea, acomodarea, ameliorarea, reconstrucţia, fixarea şi reproducerea conştientă, progresivă, voluntară şi relativ interdependentă a cunoştinţelor, priceperilor, deprinderilor şi atitudinilor ”(I. Neacşu</a:t>
            </a:r>
            <a:r>
              <a:rPr lang="en-US" sz="2800" smtClean="0"/>
              <a:t>)</a:t>
            </a:r>
            <a:endParaRPr lang="ro-RO" sz="2800" smtClean="0"/>
          </a:p>
          <a:p>
            <a:endParaRPr lang="ro-RO"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8313" y="333375"/>
            <a:ext cx="8229600" cy="1143000"/>
          </a:xfrm>
        </p:spPr>
        <p:txBody>
          <a:bodyPr/>
          <a:lstStyle/>
          <a:p>
            <a:pPr eaLnBrk="1" hangingPunct="1"/>
            <a:r>
              <a:rPr lang="de-DE" smtClean="0"/>
              <a:t>Instruirea diferentiata</a:t>
            </a:r>
            <a:endParaRPr lang="ro-RO" smtClean="0">
              <a:solidFill>
                <a:schemeClr val="tx1"/>
              </a:solidFill>
              <a:latin typeface="Comic Sans MS" pitchFamily="66" charset="0"/>
            </a:endParaRPr>
          </a:p>
        </p:txBody>
      </p:sp>
      <p:sp>
        <p:nvSpPr>
          <p:cNvPr id="3075" name="Rectangle 3"/>
          <p:cNvSpPr>
            <a:spLocks noGrp="1" noChangeArrowheads="1"/>
          </p:cNvSpPr>
          <p:nvPr>
            <p:ph type="body" idx="1"/>
          </p:nvPr>
        </p:nvSpPr>
        <p:spPr>
          <a:xfrm>
            <a:off x="179388" y="1600200"/>
            <a:ext cx="8785225" cy="5068888"/>
          </a:xfrm>
        </p:spPr>
        <p:txBody>
          <a:bodyPr/>
          <a:lstStyle/>
          <a:p>
            <a:pPr eaLnBrk="1" hangingPunct="1">
              <a:lnSpc>
                <a:spcPct val="80000"/>
              </a:lnSpc>
            </a:pPr>
            <a:r>
              <a:rPr lang="fr-FR" sz="2400" smtClean="0"/>
              <a:t>Caracterul de sistem al instruirii se concretizeaza :</a:t>
            </a:r>
          </a:p>
          <a:p>
            <a:pPr eaLnBrk="1" hangingPunct="1">
              <a:lnSpc>
                <a:spcPct val="80000"/>
              </a:lnSpc>
            </a:pPr>
            <a:r>
              <a:rPr lang="fr-FR" sz="2400" smtClean="0"/>
              <a:t> la nivelul  structurii de organizare a invatamantului - </a:t>
            </a:r>
            <a:r>
              <a:rPr lang="fr-FR" sz="2400" b="1" smtClean="0"/>
              <a:t>diversificare</a:t>
            </a:r>
            <a:r>
              <a:rPr lang="fr-FR" sz="2400" smtClean="0"/>
              <a:t> pe tipuri, profiluri si sectii;</a:t>
            </a:r>
          </a:p>
          <a:p>
            <a:pPr eaLnBrk="1" hangingPunct="1">
              <a:lnSpc>
                <a:spcPct val="80000"/>
              </a:lnSpc>
            </a:pPr>
            <a:r>
              <a:rPr lang="fr-FR" sz="2400" smtClean="0"/>
              <a:t> la nivelul formelor de organizare : </a:t>
            </a:r>
            <a:r>
              <a:rPr lang="fr-FR" sz="2400" i="1" smtClean="0"/>
              <a:t> </a:t>
            </a:r>
            <a:r>
              <a:rPr lang="fr-FR" sz="2400" b="1" i="1" smtClean="0"/>
              <a:t>grupe</a:t>
            </a:r>
            <a:r>
              <a:rPr lang="fr-FR" sz="2400" i="1" smtClean="0"/>
              <a:t> </a:t>
            </a:r>
            <a:r>
              <a:rPr lang="fr-FR" sz="2400" b="1" i="1" smtClean="0"/>
              <a:t>de</a:t>
            </a:r>
            <a:r>
              <a:rPr lang="fr-FR" sz="2400" i="1" smtClean="0"/>
              <a:t> </a:t>
            </a:r>
            <a:r>
              <a:rPr lang="fr-FR" sz="2400" b="1" i="1" smtClean="0"/>
              <a:t>nivel-materii</a:t>
            </a:r>
            <a:r>
              <a:rPr lang="fr-FR" sz="2400" i="1" smtClean="0"/>
              <a:t>, grupe omogene</a:t>
            </a:r>
            <a:r>
              <a:rPr lang="fr-FR" sz="2400" smtClean="0"/>
              <a:t> (criteriile de grupare putand fi nivelul de instruire, ritmul de lucru, dificultatile tipice in invatare, capacitatile etc.), orarul individual de activitate, programul individual de studiu etc.;</a:t>
            </a:r>
          </a:p>
          <a:p>
            <a:pPr eaLnBrk="1" hangingPunct="1">
              <a:lnSpc>
                <a:spcPct val="80000"/>
              </a:lnSpc>
            </a:pPr>
            <a:r>
              <a:rPr lang="fr-FR" sz="2400" smtClean="0"/>
              <a:t> la nivelul </a:t>
            </a:r>
            <a:r>
              <a:rPr lang="fr-FR" sz="2400" b="1" smtClean="0"/>
              <a:t>continutului</a:t>
            </a:r>
            <a:r>
              <a:rPr lang="fr-FR" sz="2400" smtClean="0"/>
              <a:t> (caracterul orientativ, deschis, flexibil, al continutului programei, obiecte si teme la alegere);</a:t>
            </a:r>
          </a:p>
          <a:p>
            <a:pPr eaLnBrk="1" hangingPunct="1">
              <a:lnSpc>
                <a:spcPct val="80000"/>
              </a:lnSpc>
            </a:pPr>
            <a:r>
              <a:rPr lang="fr-FR" sz="2400" smtClean="0"/>
              <a:t> la nivelul </a:t>
            </a:r>
            <a:r>
              <a:rPr lang="fr-FR" sz="2400" b="1" smtClean="0"/>
              <a:t>metodologiei</a:t>
            </a:r>
            <a:r>
              <a:rPr lang="fr-FR" sz="2400" smtClean="0"/>
              <a:t> ( oferta metodologica diversificata, centrata pe incurajarea autonomiei elevului).</a:t>
            </a:r>
            <a:endParaRPr lang="en-US"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2000" fill="hold"/>
                                        <p:tgtEl>
                                          <p:spTgt spid="3075">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2000" fill="hold"/>
                                        <p:tgtEl>
                                          <p:spTgt spid="3075">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2000" fill="hold"/>
                                        <p:tgtEl>
                                          <p:spTgt spid="3075">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2000" fill="hold"/>
                                        <p:tgtEl>
                                          <p:spTgt spid="3075">
                                            <p:txEl>
                                              <p:pRg st="3" end="3"/>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3075">
                                            <p:txEl>
                                              <p:pRg st="4" end="4"/>
                                            </p:txEl>
                                          </p:spTgt>
                                        </p:tgtEl>
                                        <p:attrNameLst>
                                          <p:attrName>style.visibility</p:attrName>
                                        </p:attrNameLst>
                                      </p:cBhvr>
                                      <p:to>
                                        <p:strVal val="visible"/>
                                      </p:to>
                                    </p:set>
                                    <p:anim calcmode="lin" valueType="num">
                                      <p:cBhvr additive="base">
                                        <p:cTn id="31" dur="2000" fill="hold"/>
                                        <p:tgtEl>
                                          <p:spTgt spid="3075">
                                            <p:txEl>
                                              <p:pRg st="4" end="4"/>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8313" y="333375"/>
            <a:ext cx="8229600" cy="1143000"/>
          </a:xfrm>
        </p:spPr>
        <p:txBody>
          <a:bodyPr/>
          <a:lstStyle/>
          <a:p>
            <a:pPr eaLnBrk="1" hangingPunct="1"/>
            <a:r>
              <a:rPr lang="fr-FR" sz="3200" b="1" smtClean="0"/>
              <a:t>DIFICULTATILE DE INVATARE SI INSTRUIREA  DIFERENTIATA</a:t>
            </a:r>
            <a:r>
              <a:rPr lang="fr-FR" smtClean="0"/>
              <a:t/>
            </a:r>
            <a:br>
              <a:rPr lang="fr-FR" smtClean="0"/>
            </a:br>
            <a:endParaRPr lang="ro-RO" smtClean="0">
              <a:solidFill>
                <a:schemeClr val="tx1"/>
              </a:solidFill>
              <a:latin typeface="Comic Sans MS" pitchFamily="66" charset="0"/>
            </a:endParaRPr>
          </a:p>
        </p:txBody>
      </p:sp>
      <p:sp>
        <p:nvSpPr>
          <p:cNvPr id="3075" name="Rectangle 3"/>
          <p:cNvSpPr>
            <a:spLocks noGrp="1" noChangeArrowheads="1"/>
          </p:cNvSpPr>
          <p:nvPr>
            <p:ph type="body" idx="1"/>
          </p:nvPr>
        </p:nvSpPr>
        <p:spPr>
          <a:xfrm>
            <a:off x="179388" y="1600200"/>
            <a:ext cx="8785225" cy="5068888"/>
          </a:xfrm>
        </p:spPr>
        <p:txBody>
          <a:bodyPr/>
          <a:lstStyle/>
          <a:p>
            <a:pPr eaLnBrk="1" hangingPunct="1">
              <a:lnSpc>
                <a:spcPct val="80000"/>
              </a:lnSpc>
            </a:pPr>
            <a:r>
              <a:rPr lang="fr-FR" sz="2000" smtClean="0"/>
              <a:t>INSTRUIREA DIFERENTIATA- O PROBLEMA DESCHISA</a:t>
            </a:r>
          </a:p>
          <a:p>
            <a:pPr eaLnBrk="1" hangingPunct="1">
              <a:lnSpc>
                <a:spcPct val="80000"/>
              </a:lnSpc>
            </a:pPr>
            <a:r>
              <a:rPr lang="fr-FR" sz="2000" smtClean="0"/>
              <a:t>COPIII IN SITUATIE DE RISC, COPIII DIN MEDII DEFAVORIZATE SI INSTRUIREA LOR</a:t>
            </a:r>
          </a:p>
          <a:p>
            <a:pPr eaLnBrk="1" hangingPunct="1">
              <a:lnSpc>
                <a:spcPct val="80000"/>
              </a:lnSpc>
              <a:buFontTx/>
              <a:buNone/>
            </a:pPr>
            <a:endParaRPr lang="fr-FR" sz="2000" smtClean="0"/>
          </a:p>
          <a:p>
            <a:pPr eaLnBrk="1" hangingPunct="1">
              <a:lnSpc>
                <a:spcPct val="80000"/>
              </a:lnSpc>
            </a:pPr>
            <a:r>
              <a:rPr lang="fr-FR" sz="2000" smtClean="0"/>
              <a:t>VALORIZAREA MAXIMALA A POTENTIALULUI INDIVIDUAL. FACTORII REUSITEI SCOLARE</a:t>
            </a:r>
          </a:p>
          <a:p>
            <a:pPr eaLnBrk="1" hangingPunct="1">
              <a:lnSpc>
                <a:spcPct val="80000"/>
              </a:lnSpc>
              <a:buFontTx/>
              <a:buNone/>
            </a:pPr>
            <a:endParaRPr lang="fr-FR" sz="2000" smtClean="0"/>
          </a:p>
          <a:p>
            <a:pPr eaLnBrk="1" hangingPunct="1">
              <a:lnSpc>
                <a:spcPct val="80000"/>
              </a:lnSpc>
            </a:pPr>
            <a:r>
              <a:rPr lang="fr-FR" sz="2000" smtClean="0"/>
              <a:t>STRATEGII DE PROMOVARE A REUSITEI SCOLARE</a:t>
            </a:r>
          </a:p>
          <a:p>
            <a:pPr eaLnBrk="1" hangingPunct="1">
              <a:lnSpc>
                <a:spcPct val="80000"/>
              </a:lnSpc>
            </a:pPr>
            <a:r>
              <a:rPr lang="fr-FR" sz="2000" smtClean="0"/>
              <a:t>EDUCATIA INTEGRATA SI SCOALA INCLUSIVA</a:t>
            </a:r>
          </a:p>
          <a:p>
            <a:pPr eaLnBrk="1" hangingPunct="1">
              <a:lnSpc>
                <a:spcPct val="80000"/>
              </a:lnSpc>
              <a:buFontTx/>
              <a:buNone/>
            </a:pPr>
            <a:endParaRPr lang="fr-FR" sz="2000" i="1" smtClean="0"/>
          </a:p>
          <a:p>
            <a:pPr eaLnBrk="1" hangingPunct="1">
              <a:lnSpc>
                <a:spcPct val="80000"/>
              </a:lnSpc>
              <a:buFont typeface="Wingdings" pitchFamily="2" charset="2"/>
              <a:buNone/>
            </a:pPr>
            <a:r>
              <a:rPr lang="fr-FR" sz="2000" b="1" i="1" smtClean="0"/>
              <a:t>APLICATII</a:t>
            </a:r>
            <a:r>
              <a:rPr lang="fr-FR" sz="2000" i="1" smtClean="0"/>
              <a:t> : PROGRAME CURRICULARE PENTRU DOTATI . </a:t>
            </a:r>
            <a:r>
              <a:rPr lang="en-US" sz="2000" i="1" smtClean="0"/>
              <a:t>COLABORAREA PROFESOR-PSIHOLOG/CONSILIER SCOLAR. INTERVENTII MEDIATE</a:t>
            </a:r>
            <a:endParaRPr lang="en-US" sz="2000"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2000" fill="hold"/>
                                        <p:tgtEl>
                                          <p:spTgt spid="3075">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2000" fill="hold"/>
                                        <p:tgtEl>
                                          <p:spTgt spid="3075">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075">
                                            <p:txEl>
                                              <p:pRg st="3" end="3"/>
                                            </p:txEl>
                                          </p:spTgt>
                                        </p:tgtEl>
                                        <p:attrNameLst>
                                          <p:attrName>style.visibility</p:attrName>
                                        </p:attrNameLst>
                                      </p:cBhvr>
                                      <p:to>
                                        <p:strVal val="visible"/>
                                      </p:to>
                                    </p:set>
                                    <p:anim calcmode="lin" valueType="num">
                                      <p:cBhvr additive="base">
                                        <p:cTn id="19" dur="2000" fill="hold"/>
                                        <p:tgtEl>
                                          <p:spTgt spid="3075">
                                            <p:txEl>
                                              <p:pRg st="3" end="3"/>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075">
                                            <p:txEl>
                                              <p:pRg st="5" end="5"/>
                                            </p:txEl>
                                          </p:spTgt>
                                        </p:tgtEl>
                                        <p:attrNameLst>
                                          <p:attrName>style.visibility</p:attrName>
                                        </p:attrNameLst>
                                      </p:cBhvr>
                                      <p:to>
                                        <p:strVal val="visible"/>
                                      </p:to>
                                    </p:set>
                                    <p:anim calcmode="lin" valueType="num">
                                      <p:cBhvr additive="base">
                                        <p:cTn id="25" dur="2000" fill="hold"/>
                                        <p:tgtEl>
                                          <p:spTgt spid="3075">
                                            <p:txEl>
                                              <p:pRg st="5" end="5"/>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0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3075">
                                            <p:txEl>
                                              <p:pRg st="6" end="6"/>
                                            </p:txEl>
                                          </p:spTgt>
                                        </p:tgtEl>
                                        <p:attrNameLst>
                                          <p:attrName>style.visibility</p:attrName>
                                        </p:attrNameLst>
                                      </p:cBhvr>
                                      <p:to>
                                        <p:strVal val="visible"/>
                                      </p:to>
                                    </p:set>
                                    <p:anim calcmode="lin" valueType="num">
                                      <p:cBhvr additive="base">
                                        <p:cTn id="31" dur="2000" fill="hold"/>
                                        <p:tgtEl>
                                          <p:spTgt spid="3075">
                                            <p:txEl>
                                              <p:pRg st="6" end="6"/>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nodeType="clickEffect">
                                  <p:stCondLst>
                                    <p:cond delay="0"/>
                                  </p:stCondLst>
                                  <p:childTnLst>
                                    <p:set>
                                      <p:cBhvr>
                                        <p:cTn id="36" dur="1" fill="hold">
                                          <p:stCondLst>
                                            <p:cond delay="0"/>
                                          </p:stCondLst>
                                        </p:cTn>
                                        <p:tgtEl>
                                          <p:spTgt spid="3075">
                                            <p:txEl>
                                              <p:pRg st="8" end="8"/>
                                            </p:txEl>
                                          </p:spTgt>
                                        </p:tgtEl>
                                        <p:attrNameLst>
                                          <p:attrName>style.visibility</p:attrName>
                                        </p:attrNameLst>
                                      </p:cBhvr>
                                      <p:to>
                                        <p:strVal val="visible"/>
                                      </p:to>
                                    </p:set>
                                    <p:anim calcmode="lin" valueType="num">
                                      <p:cBhvr additive="base">
                                        <p:cTn id="37" dur="2000" fill="hold"/>
                                        <p:tgtEl>
                                          <p:spTgt spid="3075">
                                            <p:txEl>
                                              <p:pRg st="8" end="8"/>
                                            </p:txEl>
                                          </p:spTgt>
                                        </p:tgtEl>
                                        <p:attrNameLst>
                                          <p:attrName>ppt_x</p:attrName>
                                        </p:attrNameLst>
                                      </p:cBhvr>
                                      <p:tavLst>
                                        <p:tav tm="0">
                                          <p:val>
                                            <p:strVal val="1+#ppt_w/2"/>
                                          </p:val>
                                        </p:tav>
                                        <p:tav tm="100000">
                                          <p:val>
                                            <p:strVal val="#ppt_x"/>
                                          </p:val>
                                        </p:tav>
                                      </p:tavLst>
                                    </p:anim>
                                    <p:anim calcmode="lin" valueType="num">
                                      <p:cBhvr additive="base">
                                        <p:cTn id="38" dur="2000" fill="hold"/>
                                        <p:tgtEl>
                                          <p:spTgt spid="307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8313" y="333375"/>
            <a:ext cx="8229600" cy="1143000"/>
          </a:xfrm>
        </p:spPr>
        <p:txBody>
          <a:bodyPr/>
          <a:lstStyle/>
          <a:p>
            <a:pPr eaLnBrk="1" hangingPunct="1"/>
            <a:r>
              <a:rPr lang="de-DE" smtClean="0"/>
              <a:t>Strategia diferentierii</a:t>
            </a:r>
            <a:endParaRPr lang="ro-RO" smtClean="0">
              <a:solidFill>
                <a:schemeClr val="tx1"/>
              </a:solidFill>
              <a:latin typeface="Comic Sans MS" pitchFamily="66" charset="0"/>
            </a:endParaRPr>
          </a:p>
        </p:txBody>
      </p:sp>
      <p:sp>
        <p:nvSpPr>
          <p:cNvPr id="3075" name="Rectangle 3"/>
          <p:cNvSpPr>
            <a:spLocks noGrp="1" noChangeArrowheads="1"/>
          </p:cNvSpPr>
          <p:nvPr>
            <p:ph type="body" idx="1"/>
          </p:nvPr>
        </p:nvSpPr>
        <p:spPr>
          <a:xfrm>
            <a:off x="179388" y="1600200"/>
            <a:ext cx="8785225" cy="5068888"/>
          </a:xfrm>
        </p:spPr>
        <p:txBody>
          <a:bodyPr/>
          <a:lstStyle/>
          <a:p>
            <a:pPr>
              <a:buFont typeface="Wingdings" pitchFamily="2" charset="2"/>
              <a:buChar char="v"/>
            </a:pPr>
            <a:r>
              <a:rPr lang="fr-FR" sz="2800" b="1" smtClean="0"/>
              <a:t>metodologic</a:t>
            </a:r>
            <a:r>
              <a:rPr lang="fr-FR" sz="2800" smtClean="0"/>
              <a:t>, strategia diferentierii, ca strategie globala de instruire, implica utilizarea unui ansamblu diversificat de metode aplicate complementar : </a:t>
            </a:r>
            <a:r>
              <a:rPr lang="fr-FR" sz="2800" smtClean="0">
                <a:solidFill>
                  <a:schemeClr val="accent2"/>
                </a:solidFill>
              </a:rPr>
              <a:t>conversatia, in special cea euristica, demonstratia, explicatia, exercitiul, </a:t>
            </a:r>
            <a:r>
              <a:rPr lang="fr-FR" sz="2800" i="1" smtClean="0">
                <a:solidFill>
                  <a:schemeClr val="accent2"/>
                </a:solidFill>
              </a:rPr>
              <a:t> tehnica utilizarii fiselor de munca independenta ( fise de dezvoltare, de recuperare, de exersare, de creatie ), utilizarea fiselor individuale de progres sau a diagramelor de progres, a fiselor de evidenta a greselilor tipice la nivelul unei clase  sau a unui grup de elevi.</a:t>
            </a:r>
            <a:r>
              <a:rPr lang="fr-FR" sz="2800" smtClean="0">
                <a:solidFill>
                  <a:schemeClr val="accent2"/>
                </a:solidFill>
              </a:rPr>
              <a:t> </a:t>
            </a:r>
            <a:endParaRPr lang="en-US" sz="2800" smtClean="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2000" fill="hold"/>
                                        <p:tgtEl>
                                          <p:spTgt spid="3075">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de-DE" smtClean="0"/>
              <a:t>Premise in aplicarea strategiilor de diferentiere a instruirii</a:t>
            </a:r>
            <a:endParaRPr lang="ro-RO" smtClean="0"/>
          </a:p>
        </p:txBody>
      </p:sp>
      <p:sp>
        <p:nvSpPr>
          <p:cNvPr id="9219" name="Content Placeholder 2"/>
          <p:cNvSpPr>
            <a:spLocks noGrp="1"/>
          </p:cNvSpPr>
          <p:nvPr>
            <p:ph idx="1"/>
          </p:nvPr>
        </p:nvSpPr>
        <p:spPr/>
        <p:txBody>
          <a:bodyPr/>
          <a:lstStyle/>
          <a:p>
            <a:pPr eaLnBrk="1" hangingPunct="1">
              <a:lnSpc>
                <a:spcPct val="80000"/>
              </a:lnSpc>
            </a:pPr>
            <a:r>
              <a:rPr lang="fr-FR" sz="2400" smtClean="0"/>
              <a:t>aptitudinile, deprinderile si capacitatile elevilor au ritmuri diferite de dezvoltare individuala, deosebiri ce pot fi cu usurinta observate in contextul activitatii scolare ;</a:t>
            </a:r>
          </a:p>
          <a:p>
            <a:pPr eaLnBrk="1" hangingPunct="1">
              <a:lnSpc>
                <a:spcPct val="80000"/>
              </a:lnSpc>
              <a:buFontTx/>
              <a:buNone/>
            </a:pPr>
            <a:endParaRPr lang="fr-FR" sz="2400" smtClean="0"/>
          </a:p>
          <a:p>
            <a:pPr eaLnBrk="1" hangingPunct="1">
              <a:lnSpc>
                <a:spcPct val="80000"/>
              </a:lnSpc>
            </a:pPr>
            <a:r>
              <a:rPr lang="fr-FR" sz="2400" smtClean="0"/>
              <a:t>disponibilitatea pentru invatare  se dezvolta prin exersarea functiilor mintale, exersarea unei functii sau capacitati fiind conditia dezvoltarii altora superioare ; la fiecare nivel de  dezvoltare, elevul are specificul sau de relationare, propriile reprezentari, notiuni si concepte dominante ;</a:t>
            </a:r>
          </a:p>
          <a:p>
            <a:pPr eaLnBrk="1" hangingPunct="1">
              <a:lnSpc>
                <a:spcPct val="80000"/>
              </a:lnSpc>
              <a:buFontTx/>
              <a:buNone/>
            </a:pPr>
            <a:endParaRPr lang="fr-FR" sz="2400" smtClean="0"/>
          </a:p>
          <a:p>
            <a:pPr eaLnBrk="1" hangingPunct="1">
              <a:lnSpc>
                <a:spcPct val="80000"/>
              </a:lnSpc>
            </a:pPr>
            <a:r>
              <a:rPr lang="fr-FR" sz="2400" smtClean="0"/>
              <a:t> a maximiza succesul posibil al fiecaruia presupune a diagnostica corect si a elimina dificultatile prin masuri corective, diferentiate si oportune</a:t>
            </a:r>
            <a:r>
              <a:rPr lang="en-US" sz="2400" smtClean="0"/>
              <a:t> </a:t>
            </a:r>
          </a:p>
          <a:p>
            <a:endParaRPr lang="ro-RO" sz="2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333375"/>
            <a:ext cx="8229600" cy="1143000"/>
          </a:xfrm>
        </p:spPr>
        <p:txBody>
          <a:bodyPr/>
          <a:lstStyle/>
          <a:p>
            <a:pPr eaLnBrk="1" hangingPunct="1"/>
            <a:r>
              <a:rPr lang="fr-FR" smtClean="0"/>
              <a:t>Functiile vizate de organizarea  activitatilor diferentiate</a:t>
            </a:r>
            <a:endParaRPr lang="ro-RO" smtClean="0">
              <a:solidFill>
                <a:schemeClr val="tx1"/>
              </a:solidFill>
              <a:latin typeface="Comic Sans MS" pitchFamily="66" charset="0"/>
            </a:endParaRPr>
          </a:p>
        </p:txBody>
      </p:sp>
      <p:sp>
        <p:nvSpPr>
          <p:cNvPr id="3075" name="Rectangle 3"/>
          <p:cNvSpPr>
            <a:spLocks noGrp="1" noChangeArrowheads="1"/>
          </p:cNvSpPr>
          <p:nvPr>
            <p:ph type="body" idx="1"/>
          </p:nvPr>
        </p:nvSpPr>
        <p:spPr>
          <a:xfrm>
            <a:off x="179388" y="1600200"/>
            <a:ext cx="8785225" cy="5068888"/>
          </a:xfrm>
        </p:spPr>
        <p:txBody>
          <a:bodyPr/>
          <a:lstStyle/>
          <a:p>
            <a:pPr eaLnBrk="1" hangingPunct="1">
              <a:lnSpc>
                <a:spcPct val="80000"/>
              </a:lnSpc>
              <a:buFontTx/>
              <a:buNone/>
            </a:pPr>
            <a:r>
              <a:rPr lang="fr-FR" sz="2800" smtClean="0"/>
              <a:t>functii </a:t>
            </a:r>
          </a:p>
          <a:p>
            <a:pPr eaLnBrk="1" hangingPunct="1">
              <a:lnSpc>
                <a:spcPct val="80000"/>
              </a:lnSpc>
            </a:pPr>
            <a:r>
              <a:rPr lang="fr-FR" sz="2800" smtClean="0"/>
              <a:t>functii recuperatorii;</a:t>
            </a:r>
          </a:p>
          <a:p>
            <a:pPr eaLnBrk="1" hangingPunct="1">
              <a:lnSpc>
                <a:spcPct val="80000"/>
              </a:lnSpc>
            </a:pPr>
            <a:r>
              <a:rPr lang="fr-FR" sz="2800" smtClean="0"/>
              <a:t>functii  terapeutice; </a:t>
            </a:r>
          </a:p>
          <a:p>
            <a:pPr eaLnBrk="1" hangingPunct="1">
              <a:lnSpc>
                <a:spcPct val="80000"/>
              </a:lnSpc>
            </a:pPr>
            <a:r>
              <a:rPr lang="fr-FR" sz="2800" smtClean="0"/>
              <a:t>functii de suplimentare; </a:t>
            </a:r>
          </a:p>
          <a:p>
            <a:pPr eaLnBrk="1" hangingPunct="1">
              <a:lnSpc>
                <a:spcPct val="80000"/>
              </a:lnSpc>
            </a:pPr>
            <a:r>
              <a:rPr lang="fr-FR" sz="2800" smtClean="0"/>
              <a:t>functii de orientare sau reorientare a unor elevi; </a:t>
            </a:r>
          </a:p>
          <a:p>
            <a:pPr eaLnBrk="1" hangingPunct="1">
              <a:lnSpc>
                <a:spcPct val="80000"/>
              </a:lnSpc>
            </a:pPr>
            <a:r>
              <a:rPr lang="fr-FR" sz="2800" smtClean="0"/>
              <a:t>functii de instruire intensiva; </a:t>
            </a:r>
          </a:p>
          <a:p>
            <a:pPr eaLnBrk="1" hangingPunct="1">
              <a:lnSpc>
                <a:spcPct val="80000"/>
              </a:lnSpc>
            </a:pPr>
            <a:r>
              <a:rPr lang="fr-FR" sz="2800" smtClean="0"/>
              <a:t>functii de aprofundare la cerere a unor cunostinte;</a:t>
            </a:r>
          </a:p>
          <a:p>
            <a:pPr eaLnBrk="1" hangingPunct="1">
              <a:lnSpc>
                <a:spcPct val="80000"/>
              </a:lnSpc>
            </a:pPr>
            <a:r>
              <a:rPr lang="fr-FR" sz="2800" smtClean="0"/>
              <a:t>functii  de creatie si de sensibilizare.</a:t>
            </a:r>
            <a:endParaRPr lang="en-US" sz="2800" smtClean="0"/>
          </a:p>
          <a:p>
            <a:pPr>
              <a:buFontTx/>
              <a:buNone/>
            </a:pPr>
            <a:endParaRPr lang="sr-Latn-CS" sz="2800" smtClean="0">
              <a:latin typeface="Comic Sans MS" pitchFamily="66" charset="0"/>
            </a:endParaRPr>
          </a:p>
          <a:p>
            <a:pPr eaLnBrk="1" hangingPunct="1">
              <a:buFontTx/>
              <a:buNone/>
            </a:pPr>
            <a:endParaRPr lang="ro-RO" sz="2800"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2000" fill="hold"/>
                                        <p:tgtEl>
                                          <p:spTgt spid="3075">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2000" fill="hold"/>
                                        <p:tgtEl>
                                          <p:spTgt spid="3075">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2000" fill="hold"/>
                                        <p:tgtEl>
                                          <p:spTgt spid="3075">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2000" fill="hold"/>
                                        <p:tgtEl>
                                          <p:spTgt spid="3075">
                                            <p:txEl>
                                              <p:pRg st="3" end="3"/>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3075">
                                            <p:txEl>
                                              <p:pRg st="4" end="4"/>
                                            </p:txEl>
                                          </p:spTgt>
                                        </p:tgtEl>
                                        <p:attrNameLst>
                                          <p:attrName>style.visibility</p:attrName>
                                        </p:attrNameLst>
                                      </p:cBhvr>
                                      <p:to>
                                        <p:strVal val="visible"/>
                                      </p:to>
                                    </p:set>
                                    <p:anim calcmode="lin" valueType="num">
                                      <p:cBhvr additive="base">
                                        <p:cTn id="31" dur="2000" fill="hold"/>
                                        <p:tgtEl>
                                          <p:spTgt spid="3075">
                                            <p:txEl>
                                              <p:pRg st="4" end="4"/>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nodeType="clickEffect">
                                  <p:stCondLst>
                                    <p:cond delay="0"/>
                                  </p:stCondLst>
                                  <p:childTnLst>
                                    <p:set>
                                      <p:cBhvr>
                                        <p:cTn id="36" dur="1" fill="hold">
                                          <p:stCondLst>
                                            <p:cond delay="0"/>
                                          </p:stCondLst>
                                        </p:cTn>
                                        <p:tgtEl>
                                          <p:spTgt spid="3075">
                                            <p:txEl>
                                              <p:pRg st="5" end="5"/>
                                            </p:txEl>
                                          </p:spTgt>
                                        </p:tgtEl>
                                        <p:attrNameLst>
                                          <p:attrName>style.visibility</p:attrName>
                                        </p:attrNameLst>
                                      </p:cBhvr>
                                      <p:to>
                                        <p:strVal val="visible"/>
                                      </p:to>
                                    </p:set>
                                    <p:anim calcmode="lin" valueType="num">
                                      <p:cBhvr additive="base">
                                        <p:cTn id="37" dur="2000" fill="hold"/>
                                        <p:tgtEl>
                                          <p:spTgt spid="3075">
                                            <p:txEl>
                                              <p:pRg st="5" end="5"/>
                                            </p:txEl>
                                          </p:spTgt>
                                        </p:tgtEl>
                                        <p:attrNameLst>
                                          <p:attrName>ppt_x</p:attrName>
                                        </p:attrNameLst>
                                      </p:cBhvr>
                                      <p:tavLst>
                                        <p:tav tm="0">
                                          <p:val>
                                            <p:strVal val="1+#ppt_w/2"/>
                                          </p:val>
                                        </p:tav>
                                        <p:tav tm="100000">
                                          <p:val>
                                            <p:strVal val="#ppt_x"/>
                                          </p:val>
                                        </p:tav>
                                      </p:tavLst>
                                    </p:anim>
                                    <p:anim calcmode="lin" valueType="num">
                                      <p:cBhvr additive="base">
                                        <p:cTn id="38" dur="2000" fill="hold"/>
                                        <p:tgtEl>
                                          <p:spTgt spid="30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6" fill="hold" nodeType="clickEffect">
                                  <p:stCondLst>
                                    <p:cond delay="0"/>
                                  </p:stCondLst>
                                  <p:childTnLst>
                                    <p:set>
                                      <p:cBhvr>
                                        <p:cTn id="42" dur="1" fill="hold">
                                          <p:stCondLst>
                                            <p:cond delay="0"/>
                                          </p:stCondLst>
                                        </p:cTn>
                                        <p:tgtEl>
                                          <p:spTgt spid="3075">
                                            <p:txEl>
                                              <p:pRg st="6" end="6"/>
                                            </p:txEl>
                                          </p:spTgt>
                                        </p:tgtEl>
                                        <p:attrNameLst>
                                          <p:attrName>style.visibility</p:attrName>
                                        </p:attrNameLst>
                                      </p:cBhvr>
                                      <p:to>
                                        <p:strVal val="visible"/>
                                      </p:to>
                                    </p:set>
                                    <p:anim calcmode="lin" valueType="num">
                                      <p:cBhvr additive="base">
                                        <p:cTn id="43" dur="2000" fill="hold"/>
                                        <p:tgtEl>
                                          <p:spTgt spid="3075">
                                            <p:txEl>
                                              <p:pRg st="6" end="6"/>
                                            </p:txEl>
                                          </p:spTgt>
                                        </p:tgtEl>
                                        <p:attrNameLst>
                                          <p:attrName>ppt_x</p:attrName>
                                        </p:attrNameLst>
                                      </p:cBhvr>
                                      <p:tavLst>
                                        <p:tav tm="0">
                                          <p:val>
                                            <p:strVal val="1+#ppt_w/2"/>
                                          </p:val>
                                        </p:tav>
                                        <p:tav tm="100000">
                                          <p:val>
                                            <p:strVal val="#ppt_x"/>
                                          </p:val>
                                        </p:tav>
                                      </p:tavLst>
                                    </p:anim>
                                    <p:anim calcmode="lin" valueType="num">
                                      <p:cBhvr additive="base">
                                        <p:cTn id="44" dur="2000" fill="hold"/>
                                        <p:tgtEl>
                                          <p:spTgt spid="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6" fill="hold" nodeType="clickEffect">
                                  <p:stCondLst>
                                    <p:cond delay="0"/>
                                  </p:stCondLst>
                                  <p:childTnLst>
                                    <p:set>
                                      <p:cBhvr>
                                        <p:cTn id="48" dur="1" fill="hold">
                                          <p:stCondLst>
                                            <p:cond delay="0"/>
                                          </p:stCondLst>
                                        </p:cTn>
                                        <p:tgtEl>
                                          <p:spTgt spid="3075">
                                            <p:txEl>
                                              <p:pRg st="7" end="7"/>
                                            </p:txEl>
                                          </p:spTgt>
                                        </p:tgtEl>
                                        <p:attrNameLst>
                                          <p:attrName>style.visibility</p:attrName>
                                        </p:attrNameLst>
                                      </p:cBhvr>
                                      <p:to>
                                        <p:strVal val="visible"/>
                                      </p:to>
                                    </p:set>
                                    <p:anim calcmode="lin" valueType="num">
                                      <p:cBhvr additive="base">
                                        <p:cTn id="49" dur="2000" fill="hold"/>
                                        <p:tgtEl>
                                          <p:spTgt spid="3075">
                                            <p:txEl>
                                              <p:pRg st="7" end="7"/>
                                            </p:txEl>
                                          </p:spTgt>
                                        </p:tgtEl>
                                        <p:attrNameLst>
                                          <p:attrName>ppt_x</p:attrName>
                                        </p:attrNameLst>
                                      </p:cBhvr>
                                      <p:tavLst>
                                        <p:tav tm="0">
                                          <p:val>
                                            <p:strVal val="1+#ppt_w/2"/>
                                          </p:val>
                                        </p:tav>
                                        <p:tav tm="100000">
                                          <p:val>
                                            <p:strVal val="#ppt_x"/>
                                          </p:val>
                                        </p:tav>
                                      </p:tavLst>
                                    </p:anim>
                                    <p:anim calcmode="lin" valueType="num">
                                      <p:cBhvr additive="base">
                                        <p:cTn id="50" dur="2000" fill="hold"/>
                                        <p:tgtEl>
                                          <p:spTgt spid="307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8313" y="333375"/>
            <a:ext cx="8229600" cy="1143000"/>
          </a:xfrm>
        </p:spPr>
        <p:txBody>
          <a:bodyPr/>
          <a:lstStyle/>
          <a:p>
            <a:pPr eaLnBrk="1" hangingPunct="1"/>
            <a:r>
              <a:rPr lang="en-US" smtClean="0">
                <a:solidFill>
                  <a:schemeClr val="tx1"/>
                </a:solidFill>
                <a:latin typeface="Comic Sans MS" pitchFamily="66" charset="0"/>
              </a:rPr>
              <a:t> REALIZAREA DIFERENTIERII</a:t>
            </a:r>
            <a:endParaRPr lang="ro-RO" smtClean="0">
              <a:solidFill>
                <a:schemeClr val="tx1"/>
              </a:solidFill>
              <a:latin typeface="Comic Sans MS" pitchFamily="66" charset="0"/>
            </a:endParaRPr>
          </a:p>
        </p:txBody>
      </p:sp>
      <p:sp>
        <p:nvSpPr>
          <p:cNvPr id="3075" name="Rectangle 3"/>
          <p:cNvSpPr>
            <a:spLocks noGrp="1" noChangeArrowheads="1"/>
          </p:cNvSpPr>
          <p:nvPr>
            <p:ph type="body" idx="1"/>
          </p:nvPr>
        </p:nvSpPr>
        <p:spPr>
          <a:xfrm>
            <a:off x="179388" y="1600200"/>
            <a:ext cx="8785225" cy="5068888"/>
          </a:xfrm>
        </p:spPr>
        <p:txBody>
          <a:bodyPr/>
          <a:lstStyle/>
          <a:p>
            <a:pPr eaLnBrk="1" hangingPunct="1">
              <a:lnSpc>
                <a:spcPct val="80000"/>
              </a:lnSpc>
              <a:buFont typeface="Wingdings" pitchFamily="2" charset="2"/>
              <a:buNone/>
            </a:pPr>
            <a:r>
              <a:rPr lang="fr-FR" sz="2800" b="1" smtClean="0">
                <a:latin typeface="Agency FB" pitchFamily="34" charset="0"/>
              </a:rPr>
              <a:t>Formele concrete de realizare a diferentierii presupun </a:t>
            </a:r>
            <a:r>
              <a:rPr lang="fr-FR" sz="2800" smtClean="0"/>
              <a:t>:</a:t>
            </a:r>
          </a:p>
          <a:p>
            <a:pPr eaLnBrk="1" hangingPunct="1">
              <a:lnSpc>
                <a:spcPct val="80000"/>
              </a:lnSpc>
              <a:buFont typeface="Wingdings" pitchFamily="2" charset="2"/>
              <a:buNone/>
            </a:pPr>
            <a:endParaRPr lang="fr-FR" sz="2800" smtClean="0"/>
          </a:p>
          <a:p>
            <a:pPr eaLnBrk="1" hangingPunct="1">
              <a:lnSpc>
                <a:spcPct val="80000"/>
              </a:lnSpc>
            </a:pPr>
            <a:r>
              <a:rPr lang="fr-FR" sz="2000" smtClean="0"/>
              <a:t>activitati individuale sau individualizarea unor secvente de instruire ;</a:t>
            </a:r>
          </a:p>
          <a:p>
            <a:pPr eaLnBrk="1" hangingPunct="1">
              <a:lnSpc>
                <a:spcPct val="80000"/>
              </a:lnSpc>
            </a:pPr>
            <a:r>
              <a:rPr lang="fr-FR" sz="2000" smtClean="0"/>
              <a:t>activitati in grupuri mici, de  2-5 membri, grupuri omogenizate cu stabilitate relativa, cu durata de lucru variabila, pentru a se evita astfel « stigmatizarea » unora  sau, dimpotriva, supraaprecierea altora;</a:t>
            </a:r>
          </a:p>
          <a:p>
            <a:pPr eaLnBrk="1" hangingPunct="1">
              <a:lnSpc>
                <a:spcPct val="80000"/>
              </a:lnSpc>
            </a:pPr>
            <a:r>
              <a:rPr lang="fr-FR" sz="2000" smtClean="0"/>
              <a:t>programe de formare si exercitiu ( training ), cu obiective si metodologii negociate in prealabil, cu un continut individualizat.</a:t>
            </a:r>
          </a:p>
          <a:p>
            <a:pPr eaLnBrk="1" hangingPunct="1">
              <a:lnSpc>
                <a:spcPct val="80000"/>
              </a:lnSpc>
            </a:pPr>
            <a:r>
              <a:rPr lang="fr-FR" sz="2000" smtClean="0"/>
              <a:t>invatare autoritmata, traseu individual de formare in cadrul educatiei la distanta.</a:t>
            </a:r>
            <a:endParaRPr lang="en-US" sz="2000" smtClean="0"/>
          </a:p>
          <a:p>
            <a:pPr>
              <a:buFontTx/>
              <a:buNone/>
            </a:pPr>
            <a:r>
              <a:rPr lang="ro-RO" smtClean="0"/>
              <a:t>Diferenţierea se poate realiza la toate nivelele acţiunii didactice.</a:t>
            </a:r>
          </a:p>
          <a:p>
            <a:endParaRPr lang="sr-Latn-CS" smtClean="0">
              <a:latin typeface="Comic Sans MS" pitchFamily="66" charset="0"/>
            </a:endParaRPr>
          </a:p>
          <a:p>
            <a:pPr eaLnBrk="1" hangingPunct="1">
              <a:buFontTx/>
              <a:buNone/>
            </a:pPr>
            <a:endParaRPr lang="es-ES"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2000" fill="hold"/>
                                        <p:tgtEl>
                                          <p:spTgt spid="3075">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075">
                                            <p:txEl>
                                              <p:pRg st="2" end="2"/>
                                            </p:txEl>
                                          </p:spTgt>
                                        </p:tgtEl>
                                        <p:attrNameLst>
                                          <p:attrName>style.visibility</p:attrName>
                                        </p:attrNameLst>
                                      </p:cBhvr>
                                      <p:to>
                                        <p:strVal val="visible"/>
                                      </p:to>
                                    </p:set>
                                    <p:anim calcmode="lin" valueType="num">
                                      <p:cBhvr additive="base">
                                        <p:cTn id="13" dur="2000" fill="hold"/>
                                        <p:tgtEl>
                                          <p:spTgt spid="3075">
                                            <p:txEl>
                                              <p:pRg st="2" end="2"/>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075">
                                            <p:txEl>
                                              <p:pRg st="3" end="3"/>
                                            </p:txEl>
                                          </p:spTgt>
                                        </p:tgtEl>
                                        <p:attrNameLst>
                                          <p:attrName>style.visibility</p:attrName>
                                        </p:attrNameLst>
                                      </p:cBhvr>
                                      <p:to>
                                        <p:strVal val="visible"/>
                                      </p:to>
                                    </p:set>
                                    <p:anim calcmode="lin" valueType="num">
                                      <p:cBhvr additive="base">
                                        <p:cTn id="19" dur="2000" fill="hold"/>
                                        <p:tgtEl>
                                          <p:spTgt spid="3075">
                                            <p:txEl>
                                              <p:pRg st="3" end="3"/>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075">
                                            <p:txEl>
                                              <p:pRg st="4" end="4"/>
                                            </p:txEl>
                                          </p:spTgt>
                                        </p:tgtEl>
                                        <p:attrNameLst>
                                          <p:attrName>style.visibility</p:attrName>
                                        </p:attrNameLst>
                                      </p:cBhvr>
                                      <p:to>
                                        <p:strVal val="visible"/>
                                      </p:to>
                                    </p:set>
                                    <p:anim calcmode="lin" valueType="num">
                                      <p:cBhvr additive="base">
                                        <p:cTn id="25" dur="2000" fill="hold"/>
                                        <p:tgtEl>
                                          <p:spTgt spid="3075">
                                            <p:txEl>
                                              <p:pRg st="4" end="4"/>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3075">
                                            <p:txEl>
                                              <p:pRg st="5" end="5"/>
                                            </p:txEl>
                                          </p:spTgt>
                                        </p:tgtEl>
                                        <p:attrNameLst>
                                          <p:attrName>style.visibility</p:attrName>
                                        </p:attrNameLst>
                                      </p:cBhvr>
                                      <p:to>
                                        <p:strVal val="visible"/>
                                      </p:to>
                                    </p:set>
                                    <p:anim calcmode="lin" valueType="num">
                                      <p:cBhvr additive="base">
                                        <p:cTn id="31" dur="2000" fill="hold"/>
                                        <p:tgtEl>
                                          <p:spTgt spid="3075">
                                            <p:txEl>
                                              <p:pRg st="5" end="5"/>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0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nodeType="clickEffect">
                                  <p:stCondLst>
                                    <p:cond delay="0"/>
                                  </p:stCondLst>
                                  <p:childTnLst>
                                    <p:set>
                                      <p:cBhvr>
                                        <p:cTn id="36" dur="1" fill="hold">
                                          <p:stCondLst>
                                            <p:cond delay="0"/>
                                          </p:stCondLst>
                                        </p:cTn>
                                        <p:tgtEl>
                                          <p:spTgt spid="3075">
                                            <p:txEl>
                                              <p:pRg st="6" end="6"/>
                                            </p:txEl>
                                          </p:spTgt>
                                        </p:tgtEl>
                                        <p:attrNameLst>
                                          <p:attrName>style.visibility</p:attrName>
                                        </p:attrNameLst>
                                      </p:cBhvr>
                                      <p:to>
                                        <p:strVal val="visible"/>
                                      </p:to>
                                    </p:set>
                                    <p:anim calcmode="lin" valueType="num">
                                      <p:cBhvr additive="base">
                                        <p:cTn id="37" dur="2000" fill="hold"/>
                                        <p:tgtEl>
                                          <p:spTgt spid="3075">
                                            <p:txEl>
                                              <p:pRg st="6" end="6"/>
                                            </p:txEl>
                                          </p:spTgt>
                                        </p:tgtEl>
                                        <p:attrNameLst>
                                          <p:attrName>ppt_x</p:attrName>
                                        </p:attrNameLst>
                                      </p:cBhvr>
                                      <p:tavLst>
                                        <p:tav tm="0">
                                          <p:val>
                                            <p:strVal val="1+#ppt_w/2"/>
                                          </p:val>
                                        </p:tav>
                                        <p:tav tm="100000">
                                          <p:val>
                                            <p:strVal val="#ppt_x"/>
                                          </p:val>
                                        </p:tav>
                                      </p:tavLst>
                                    </p:anim>
                                    <p:anim calcmode="lin" valueType="num">
                                      <p:cBhvr additive="base">
                                        <p:cTn id="38" dur="2000" fill="hold"/>
                                        <p:tgtEl>
                                          <p:spTgt spid="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1166</Words>
  <Application>Microsoft Office PowerPoint</Application>
  <PresentationFormat>On-screen Show (4:3)</PresentationFormat>
  <Paragraphs>152</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Comic Sans MS</vt:lpstr>
      <vt:lpstr>Wingdings</vt:lpstr>
      <vt:lpstr>Agency FB</vt:lpstr>
      <vt:lpstr>Bodoni MT</vt:lpstr>
      <vt:lpstr>Britannic Bold</vt:lpstr>
      <vt:lpstr>Diseño predeterminado</vt:lpstr>
      <vt:lpstr> DIFERENTIREA ACTIVITATII DE PREDARE - INVATARE</vt:lpstr>
      <vt:lpstr>LECTII MODERNE</vt:lpstr>
      <vt:lpstr>INVATAREA SCOLARA</vt:lpstr>
      <vt:lpstr>Instruirea diferentiata</vt:lpstr>
      <vt:lpstr>DIFICULTATILE DE INVATARE SI INSTRUIREA  DIFERENTIATA </vt:lpstr>
      <vt:lpstr>Strategia diferentierii</vt:lpstr>
      <vt:lpstr>Premise in aplicarea strategiilor de diferentiere a instruirii</vt:lpstr>
      <vt:lpstr>Functiile vizate de organizarea  activitatilor diferentiate</vt:lpstr>
      <vt:lpstr> REALIZAREA DIFERENTIERII</vt:lpstr>
      <vt:lpstr>Stabilirea obiectivelor</vt:lpstr>
      <vt:lpstr>Conţinutul învăţării</vt:lpstr>
      <vt:lpstr>Metodele şi mijloacele didactice</vt:lpstr>
      <vt:lpstr>Formele de organizare a activităţii</vt:lpstr>
      <vt:lpstr>procesul didactic</vt:lpstr>
      <vt:lpstr>Teme pentru acasă</vt:lpstr>
      <vt:lpstr>Evaluarea învăţării </vt:lpstr>
      <vt:lpstr>Predare diferenţiată VS Predare tradiţională</vt:lpstr>
      <vt:lpstr>Pedagogie diferentiata</vt:lpstr>
      <vt:lpstr>Principii – cheie ale clasei diferenţiate</vt:lpstr>
      <vt:lpstr>DIFERENTA = diversitate pluralitate, contradictii.</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Popovic</dc:creator>
  <cp:lastModifiedBy>ionuka</cp:lastModifiedBy>
  <cp:revision>46</cp:revision>
  <dcterms:created xsi:type="dcterms:W3CDTF">2009-09-22T20:21:09Z</dcterms:created>
  <dcterms:modified xsi:type="dcterms:W3CDTF">2013-08-31T21:17:25Z</dcterms:modified>
</cp:coreProperties>
</file>